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6" r:id="rId5"/>
    <p:sldId id="263" r:id="rId6"/>
    <p:sldId id="290" r:id="rId7"/>
    <p:sldId id="285" r:id="rId8"/>
    <p:sldId id="264" r:id="rId9"/>
    <p:sldId id="262" r:id="rId10"/>
    <p:sldId id="265" r:id="rId11"/>
    <p:sldId id="286" r:id="rId12"/>
    <p:sldId id="266" r:id="rId13"/>
    <p:sldId id="294" r:id="rId14"/>
    <p:sldId id="287" r:id="rId15"/>
    <p:sldId id="267" r:id="rId16"/>
    <p:sldId id="292" r:id="rId17"/>
    <p:sldId id="268" r:id="rId18"/>
    <p:sldId id="288" r:id="rId19"/>
    <p:sldId id="296" r:id="rId20"/>
    <p:sldId id="270" r:id="rId21"/>
    <p:sldId id="291" r:id="rId22"/>
    <p:sldId id="269" r:id="rId23"/>
    <p:sldId id="293" r:id="rId24"/>
    <p:sldId id="289" r:id="rId25"/>
    <p:sldId id="271" r:id="rId26"/>
    <p:sldId id="272" r:id="rId27"/>
    <p:sldId id="273" r:id="rId28"/>
    <p:sldId id="274" r:id="rId29"/>
    <p:sldId id="277" r:id="rId30"/>
    <p:sldId id="295" r:id="rId31"/>
    <p:sldId id="275" r:id="rId32"/>
    <p:sldId id="276" r:id="rId33"/>
    <p:sldId id="280" r:id="rId34"/>
    <p:sldId id="279" r:id="rId35"/>
    <p:sldId id="278" r:id="rId36"/>
    <p:sldId id="282" r:id="rId37"/>
    <p:sldId id="281" r:id="rId38"/>
    <p:sldId id="283" r:id="rId39"/>
    <p:sldId id="28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ST Christof" initials="AC" lastIdx="1" clrIdx="0">
    <p:extLst>
      <p:ext uri="{19B8F6BF-5375-455C-9EA6-DF929625EA0E}">
        <p15:presenceInfo xmlns:p15="http://schemas.microsoft.com/office/powerpoint/2012/main" userId="S-1-5-21-1168640644-780688045-8547516-245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B1879-D699-461D-8B86-65F3CCCF4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183469-2BDC-4222-A316-FE4044655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1515E0-E07A-49E5-A397-C1496E61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4AF332-0E19-4336-8FD4-244DD59E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F6E2C0-D780-435F-94C0-5BA6E7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53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DD451-4236-4FB1-84CF-2A5F0A08F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466BEA-A93F-4ECD-B6C8-7295E2653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652193-6F0D-4F50-8528-99FBDE04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B661D4-0B15-4347-B467-FF829A4B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E98561-F511-4902-98BE-9B38CDDF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033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F73157B-BB4D-487C-9FE1-E9FF9D072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75414F-EE53-4361-A25D-250A8D99E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9DDDE-E42A-4175-B64C-E7B5BDF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9A33A-ED7F-4481-AFAC-66983052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B33CC2-F37E-438B-BF6D-26A02B78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6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30053-C77A-4E64-AF86-B4DB1A75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01A9D7-CE10-49A2-87E7-39D6B6C4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27F34-6F8E-4258-A482-FDE38CD0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A009D-4783-4266-BA60-0EB061E6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7CF509-5905-48A1-AD01-90D2EDB9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358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353E2-2165-48E6-8BC6-29466ACB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6415C3-BAD2-4324-B8CE-27D7311B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54AB2D-5F30-4CF4-85ED-FC9C16AC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A9F6F1-B749-437E-A358-A0A241E9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BD5760-D7A5-4189-8827-9FD2B349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323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A6F6C-7972-435E-B837-404DEC5B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AE9B20-E82C-43EE-8FBD-9F9747BDE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C50AAB-91C0-405B-9E13-D24D81054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185C1C-DF88-4F05-8A49-4F87E6F4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C6D3A3-4921-4D14-BAFC-F78CC675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F6EB96-F879-4CEB-9CBE-8FC45B52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275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D9346-7860-45D7-ABE0-DE391ED2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5E8845-49E7-4ACF-A083-6EC68BD7E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7EE3C1-144B-4BE7-9CFE-C3E8EE133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CB4AFA-5B72-4599-A651-7C8F37487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603BD7-AEFB-4646-9513-69A5A6322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487AED-30D5-4DF9-9A1F-074A945C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D73052-CD52-4070-86E3-4B744136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28BD40-6B1D-405A-8CB1-895E5F01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310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DDCC2-2967-4670-B27C-6414CC13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C1020-6B34-40DB-B641-17037624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D8E740-1FBD-4EFE-9B99-CFC24569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4FC716-F1C3-4BA8-9D31-732CD9DA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398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D09728-0973-4508-926B-CBA4F539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E2BB48-EDAE-435A-ABED-5B226D31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07F0AA-B0EC-47D6-A913-08DE6DDC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465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1989F-BFCD-466B-9E48-F1DA263D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17AEB3-3583-46D5-A1AD-9A12DE713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479716-E222-48C5-8C92-82EB6B786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A04AC0-5CC9-4DF1-88DA-6015B961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E4E03E-A092-4FED-AB7F-9BB4156E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AFD79B-E36A-4D56-839F-2F463C12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655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7E5CD-A50A-4E09-961C-0CB00A9D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5739B28-C73A-45E1-8D13-54A8C48B0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06DCD9-EDE2-4EC2-9559-2F872490D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A5B1D8-67F3-422D-B8B7-F3DAB0F0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71BED9-3EA0-4C79-A7D2-5B204B2E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484E3C-A9FA-4A8F-B710-6D644C11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023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513483-7EFD-480C-918B-3A100998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8952A3-5AA8-4078-B126-D3893549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FC087-0016-45FC-80D6-01586BDA0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BF27-AC43-48FE-AD8A-26854316631B}" type="datetimeFigureOut">
              <a:rPr lang="de-CH" smtClean="0"/>
              <a:t>29.06.2021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1200DC-FC21-4873-9E75-49B7D7650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4B6FD-76AB-457B-991B-7790E0A69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5DE95-56CE-49A0-AA30-F3A4ACD67E1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544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unine.ch/files/live/sites/cscf/files/shared/documents/castor/Bestandeserhebung%202022/Anleitungen/Merkblatt%203.pdf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21853E1-EFE0-4D52-BBA9-8C0FDEA631E4}"/>
              </a:ext>
            </a:extLst>
          </p:cNvPr>
          <p:cNvSpPr txBox="1"/>
          <p:nvPr/>
        </p:nvSpPr>
        <p:spPr>
          <a:xfrm>
            <a:off x="0" y="381622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Kartieren eines Biberreviers </a:t>
            </a:r>
            <a:endParaRPr lang="de-CH" sz="36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D04CAE-84CB-4325-B802-F9951CC748E4}"/>
              </a:ext>
            </a:extLst>
          </p:cNvPr>
          <p:cNvSpPr txBox="1"/>
          <p:nvPr/>
        </p:nvSpPr>
        <p:spPr>
          <a:xfrm>
            <a:off x="-1" y="661260"/>
            <a:ext cx="12191999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de-CH" sz="3200" b="1" dirty="0">
                <a:latin typeface="Arial" pitchFamily="34" charset="0"/>
                <a:cs typeface="Arial" pitchFamily="34" charset="0"/>
              </a:rPr>
              <a:t>Workshop reg. Koordinatoren</a:t>
            </a:r>
          </a:p>
          <a:p>
            <a:pPr algn="ctr" eaLnBrk="1" hangingPunct="1"/>
            <a:r>
              <a:rPr lang="de-CH" sz="3200" b="1" dirty="0">
                <a:latin typeface="Arial" pitchFamily="34" charset="0"/>
                <a:cs typeface="Arial" pitchFamily="34" charset="0"/>
              </a:rPr>
              <a:t>Nationale Biber-Bestandeserhebung 2021/22</a:t>
            </a:r>
            <a:endParaRPr lang="de-CH" sz="11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de-CH" sz="11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br>
              <a:rPr lang="de-CH" sz="3200" b="1" dirty="0">
                <a:latin typeface="Arial" pitchFamily="34" charset="0"/>
                <a:cs typeface="Arial" pitchFamily="34" charset="0"/>
              </a:rPr>
            </a:br>
            <a:br>
              <a:rPr lang="de-CH" sz="1600" dirty="0">
                <a:latin typeface="Arial" pitchFamily="34" charset="0"/>
                <a:cs typeface="Arial" pitchFamily="34" charset="0"/>
              </a:rPr>
            </a:br>
            <a:r>
              <a:rPr lang="de-CH" sz="2000" dirty="0">
                <a:latin typeface="Arial" pitchFamily="34" charset="0"/>
                <a:cs typeface="Arial" pitchFamily="34" charset="0"/>
              </a:rPr>
              <a:t>Zürich, 22. Juni 2021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5E5C730-FA0A-44A1-899B-CA0F02F41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67" y="5032194"/>
            <a:ext cx="1964017" cy="152756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1BA0219-7C2B-4DC5-9454-9FCDA0D4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87" y="5741501"/>
            <a:ext cx="1749312" cy="7445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21F7A8-5AE3-40B4-8B62-FE78F3E2B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88" y="5600115"/>
            <a:ext cx="3055827" cy="8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7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16CC5F-9E6A-43EC-891B-A2CCAFF5A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BFF70C9-B8BC-4285-893C-33494ACA91DB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694722F-C531-4C1E-A5F4-8AD4D22A9590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E31032A-089C-4987-8721-232EC5CB1793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FC592AA-2CDD-4C40-8732-5B398A7B1673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4E5ED85-451C-41A1-AF64-33296CBC8001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B14603-4D28-40AB-BA0E-B53404FB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27" y="1573161"/>
            <a:ext cx="7566207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3BF5740-E59B-4D8B-A9D6-8EB530C48D66}"/>
              </a:ext>
            </a:extLst>
          </p:cNvPr>
          <p:cNvCxnSpPr>
            <a:cxnSpLocks/>
          </p:cNvCxnSpPr>
          <p:nvPr/>
        </p:nvCxnSpPr>
        <p:spPr>
          <a:xfrm>
            <a:off x="8161134" y="1573161"/>
            <a:ext cx="573926" cy="161899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784701F-464C-454D-9201-B86DF9C95CFE}"/>
              </a:ext>
            </a:extLst>
          </p:cNvPr>
          <p:cNvCxnSpPr>
            <a:cxnSpLocks/>
          </p:cNvCxnSpPr>
          <p:nvPr/>
        </p:nvCxnSpPr>
        <p:spPr>
          <a:xfrm flipV="1">
            <a:off x="8161134" y="3429000"/>
            <a:ext cx="573926" cy="309634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241B5344-8EFB-49D2-9C9B-3802D35531BC}"/>
              </a:ext>
            </a:extLst>
          </p:cNvPr>
          <p:cNvSpPr txBox="1"/>
          <p:nvPr/>
        </p:nvSpPr>
        <p:spPr>
          <a:xfrm>
            <a:off x="9669761" y="5747863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5. Damm</a:t>
            </a:r>
          </a:p>
        </p:txBody>
      </p:sp>
      <p:pic>
        <p:nvPicPr>
          <p:cNvPr id="18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66B69566-E65F-464E-BDFA-A363415CE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037563" y="5665414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6E799979-CCF3-4709-B5F1-5FF4555F5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DCFFEB0-94FC-4A97-A448-CEF8D05CF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0" name="Picture 6" descr="Biberfachstelle">
            <a:extLst>
              <a:ext uri="{FF2B5EF4-FFF2-40B4-BE49-F238E27FC236}">
                <a16:creationId xmlns:a16="http://schemas.microsoft.com/office/drawing/2014/main" id="{FE7D9ED3-6EDC-4B92-A744-8F1CDC95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Biberfachstelle\Logos\Info Fauna_CSCF.gif">
            <a:extLst>
              <a:ext uri="{FF2B5EF4-FFF2-40B4-BE49-F238E27FC236}">
                <a16:creationId xmlns:a16="http://schemas.microsoft.com/office/drawing/2014/main" id="{934AB7D6-E31C-443F-9D1E-9821BF79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68EBAB-F8A6-4137-AD89-F628320D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46" y="1241153"/>
            <a:ext cx="10671837" cy="4379280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B4A6884-2964-4533-B9BD-6286202E9C2B}"/>
              </a:ext>
            </a:extLst>
          </p:cNvPr>
          <p:cNvSpPr/>
          <p:nvPr/>
        </p:nvSpPr>
        <p:spPr>
          <a:xfrm>
            <a:off x="1017012" y="4655876"/>
            <a:ext cx="9976003" cy="31561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D7FD86A-08E7-4003-AECE-A9C41A996056}"/>
              </a:ext>
            </a:extLst>
          </p:cNvPr>
          <p:cNvCxnSpPr/>
          <p:nvPr/>
        </p:nvCxnSpPr>
        <p:spPr>
          <a:xfrm>
            <a:off x="5393094" y="4142792"/>
            <a:ext cx="0" cy="718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2B2D5FC9-B3F1-4D6A-9BDB-D2792E639635}"/>
              </a:ext>
            </a:extLst>
          </p:cNvPr>
          <p:cNvSpPr txBox="1"/>
          <p:nvPr/>
        </p:nvSpPr>
        <p:spPr>
          <a:xfrm>
            <a:off x="3813174" y="4102317"/>
            <a:ext cx="157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rgbClr val="FF0000"/>
                </a:solidFill>
              </a:rPr>
              <a:t>Koordinaten eintragen</a:t>
            </a:r>
          </a:p>
        </p:txBody>
      </p:sp>
    </p:spTree>
    <p:extLst>
      <p:ext uri="{BB962C8B-B14F-4D97-AF65-F5344CB8AC3E}">
        <p14:creationId xmlns:p14="http://schemas.microsoft.com/office/powerpoint/2010/main" val="239747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881058-2BE1-4D1A-BB1B-BF799BA7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12FF6B7-6D3F-45F8-B167-91B12BB4BDA3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EFD331D-41EC-4041-A375-A30DCD79B04E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B918643-14B5-4AA7-9654-D1B3B5A69E0C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134008D-8E68-457F-9483-A60787C60A47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2A684B3-D67E-4F57-8961-7067D1BF71C5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B312776-96AD-4DF6-BFB7-0C15D91D3D8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2E4C0C8-52F0-4039-81EE-13C69C79A541}"/>
              </a:ext>
            </a:extLst>
          </p:cNvPr>
          <p:cNvCxnSpPr>
            <a:cxnSpLocks/>
          </p:cNvCxnSpPr>
          <p:nvPr/>
        </p:nvCxnSpPr>
        <p:spPr>
          <a:xfrm>
            <a:off x="6960569" y="1123091"/>
            <a:ext cx="1357931" cy="224652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1E373C9-5DF0-4770-A77A-FE5933BC0D2A}"/>
              </a:ext>
            </a:extLst>
          </p:cNvPr>
          <p:cNvCxnSpPr>
            <a:cxnSpLocks/>
          </p:cNvCxnSpPr>
          <p:nvPr/>
        </p:nvCxnSpPr>
        <p:spPr>
          <a:xfrm flipV="1">
            <a:off x="6970638" y="3584811"/>
            <a:ext cx="1371360" cy="210748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79DAC0C7-1B7B-46A1-9C5E-07EC548216FF}"/>
              </a:ext>
            </a:extLst>
          </p:cNvPr>
          <p:cNvSpPr txBox="1"/>
          <p:nvPr/>
        </p:nvSpPr>
        <p:spPr>
          <a:xfrm>
            <a:off x="6611046" y="5873142"/>
            <a:ext cx="56511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Nagespuren: einzelne Haselstauden/Buche</a:t>
            </a:r>
            <a:br>
              <a:rPr lang="de-CH" sz="2400" b="1" dirty="0"/>
            </a:br>
            <a:r>
              <a:rPr lang="de-CH" sz="1400" b="1" dirty="0"/>
              <a:t>Unterscheidung </a:t>
            </a:r>
            <a:r>
              <a:rPr lang="de-CH" sz="1400" b="1" dirty="0" err="1"/>
              <a:t>Nagespur</a:t>
            </a:r>
            <a:r>
              <a:rPr lang="de-CH" sz="1400" b="1" dirty="0"/>
              <a:t> und </a:t>
            </a:r>
            <a:r>
              <a:rPr lang="de-CH" sz="1400" b="1" dirty="0" err="1"/>
              <a:t>Fällplatz</a:t>
            </a:r>
            <a:r>
              <a:rPr lang="de-CH" sz="1400" b="1" dirty="0"/>
              <a:t> siehe </a:t>
            </a:r>
            <a:r>
              <a:rPr lang="de-CH" sz="1400" b="1" dirty="0">
                <a:hlinkClick r:id="rId5"/>
              </a:rPr>
              <a:t>Merkblatt</a:t>
            </a:r>
            <a:endParaRPr lang="de-CH" sz="24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77244D-FDEC-465D-9372-904545AD2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14" y="1086524"/>
            <a:ext cx="6547044" cy="460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ADB4BAB-9B6C-46E6-9EBA-6445884BECB1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2FCE7AD9-DC31-47E8-965F-1C30F565D08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970D4EFD-16AA-44A8-95CF-2B72D79D50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2AB2D524-2904-4B44-B23D-2AE3787C78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00"/>
          <a:stretch/>
        </p:blipFill>
        <p:spPr>
          <a:xfrm>
            <a:off x="426801" y="1097665"/>
            <a:ext cx="6533768" cy="462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9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881058-2BE1-4D1A-BB1B-BF799BA7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12FF6B7-6D3F-45F8-B167-91B12BB4BDA3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EFD331D-41EC-4041-A375-A30DCD79B04E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B918643-14B5-4AA7-9654-D1B3B5A69E0C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134008D-8E68-457F-9483-A60787C60A47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2A684B3-D67E-4F57-8961-7067D1BF71C5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B312776-96AD-4DF6-BFB7-0C15D91D3D8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DEE329-F67B-4FC5-BDB8-21C237472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3" y="1380931"/>
            <a:ext cx="7551158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5E353F5C-7C98-4A04-93C4-9A9F59CAC322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2E4C0C8-52F0-4039-81EE-13C69C79A541}"/>
              </a:ext>
            </a:extLst>
          </p:cNvPr>
          <p:cNvCxnSpPr>
            <a:cxnSpLocks/>
          </p:cNvCxnSpPr>
          <p:nvPr/>
        </p:nvCxnSpPr>
        <p:spPr>
          <a:xfrm>
            <a:off x="7708231" y="1380931"/>
            <a:ext cx="452903" cy="191370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1E373C9-5DF0-4770-A77A-FE5933BC0D2A}"/>
              </a:ext>
            </a:extLst>
          </p:cNvPr>
          <p:cNvCxnSpPr>
            <a:cxnSpLocks/>
          </p:cNvCxnSpPr>
          <p:nvPr/>
        </p:nvCxnSpPr>
        <p:spPr>
          <a:xfrm flipV="1">
            <a:off x="7708231" y="3488054"/>
            <a:ext cx="452903" cy="29328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79DAC0C7-1B7B-46A1-9C5E-07EC548216FF}"/>
              </a:ext>
            </a:extLst>
          </p:cNvPr>
          <p:cNvSpPr txBox="1"/>
          <p:nvPr/>
        </p:nvSpPr>
        <p:spPr>
          <a:xfrm>
            <a:off x="9669761" y="5747863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6. Damm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7A5BA4F-CC86-4265-933D-0AA140C00B6E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49BDE6E4-89FF-44EB-B4B3-BA383189202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69543201-D0EB-43F9-981C-0E185E95DF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24E2D5E9-CDB5-4733-9492-18F3F6980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037563" y="5665414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6E799979-CCF3-4709-B5F1-5FF4555F5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DCFFEB0-94FC-4A97-A448-CEF8D05CF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0" name="Picture 6" descr="Biberfachstelle">
            <a:extLst>
              <a:ext uri="{FF2B5EF4-FFF2-40B4-BE49-F238E27FC236}">
                <a16:creationId xmlns:a16="http://schemas.microsoft.com/office/drawing/2014/main" id="{FE7D9ED3-6EDC-4B92-A744-8F1CDC95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Biberfachstelle\Logos\Info Fauna_CSCF.gif">
            <a:extLst>
              <a:ext uri="{FF2B5EF4-FFF2-40B4-BE49-F238E27FC236}">
                <a16:creationId xmlns:a16="http://schemas.microsoft.com/office/drawing/2014/main" id="{934AB7D6-E31C-443F-9D1E-9821BF79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75E2024-0169-4488-9DBA-9BEA3CB3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1" y="1445317"/>
            <a:ext cx="10701333" cy="4488757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B4A6884-2964-4533-B9BD-6286202E9C2B}"/>
              </a:ext>
            </a:extLst>
          </p:cNvPr>
          <p:cNvSpPr/>
          <p:nvPr/>
        </p:nvSpPr>
        <p:spPr>
          <a:xfrm>
            <a:off x="961029" y="5104673"/>
            <a:ext cx="9976003" cy="49369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341F003-FEE2-4B33-8A88-871CD5F144BE}"/>
              </a:ext>
            </a:extLst>
          </p:cNvPr>
          <p:cNvCxnSpPr>
            <a:cxnSpLocks/>
          </p:cNvCxnSpPr>
          <p:nvPr/>
        </p:nvCxnSpPr>
        <p:spPr>
          <a:xfrm>
            <a:off x="5393094" y="4231282"/>
            <a:ext cx="0" cy="1156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20221884-1E90-44E7-92D3-B24CF2BE290B}"/>
              </a:ext>
            </a:extLst>
          </p:cNvPr>
          <p:cNvSpPr txBox="1"/>
          <p:nvPr/>
        </p:nvSpPr>
        <p:spPr>
          <a:xfrm>
            <a:off x="3763211" y="4589830"/>
            <a:ext cx="157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rgbClr val="FF0000"/>
                </a:solidFill>
              </a:rPr>
              <a:t>Koordinaten eintragen</a:t>
            </a:r>
          </a:p>
        </p:txBody>
      </p:sp>
    </p:spTree>
    <p:extLst>
      <p:ext uri="{BB962C8B-B14F-4D97-AF65-F5344CB8AC3E}">
        <p14:creationId xmlns:p14="http://schemas.microsoft.com/office/powerpoint/2010/main" val="3030982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41379A-FCD7-4069-B61A-9BE3A367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E702E29-28BA-47A0-B6E4-B586B177D5A9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8FC90B8-F21D-42B7-B7BB-98C88ABEF954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8FBC5E1-5CD9-408C-B2E4-EDEE3849B132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3A84F66-4A79-4725-87D4-A42725E21FA4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BAFB1C-2D45-413B-A196-CA3111372577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775FDB-2E9B-4832-BC46-1E4DFEEB42A0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AEB8E14-4CB5-4121-BF53-DC34CED97742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F605AAE-AA0B-4525-8856-B71A01968CA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CE7A83-794D-4BF0-8B69-E7368E327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6" y="1395224"/>
            <a:ext cx="7580632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49990A9-0E0E-427B-965B-3A7218BA2375}"/>
              </a:ext>
            </a:extLst>
          </p:cNvPr>
          <p:cNvCxnSpPr>
            <a:cxnSpLocks/>
          </p:cNvCxnSpPr>
          <p:nvPr/>
        </p:nvCxnSpPr>
        <p:spPr>
          <a:xfrm>
            <a:off x="7715108" y="1366196"/>
            <a:ext cx="306224" cy="197798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5302305A-B7D3-4CA9-B1AF-B3055B7BD828}"/>
              </a:ext>
            </a:extLst>
          </p:cNvPr>
          <p:cNvCxnSpPr>
            <a:cxnSpLocks/>
          </p:cNvCxnSpPr>
          <p:nvPr/>
        </p:nvCxnSpPr>
        <p:spPr>
          <a:xfrm flipV="1">
            <a:off x="7708231" y="3560829"/>
            <a:ext cx="340115" cy="28601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D552949-3C61-4C5B-A270-5EC3355189B2}"/>
              </a:ext>
            </a:extLst>
          </p:cNvPr>
          <p:cNvSpPr/>
          <p:nvPr/>
        </p:nvSpPr>
        <p:spPr>
          <a:xfrm>
            <a:off x="5131837" y="2463282"/>
            <a:ext cx="1460511" cy="12876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0BF8516-1751-43AC-8FA8-93C80A8C419D}"/>
              </a:ext>
            </a:extLst>
          </p:cNvPr>
          <p:cNvSpPr/>
          <p:nvPr/>
        </p:nvSpPr>
        <p:spPr>
          <a:xfrm>
            <a:off x="3375420" y="2463282"/>
            <a:ext cx="1460511" cy="12876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5F6D9D0-7AAF-41BA-AC40-E669F52AD50F}"/>
              </a:ext>
            </a:extLst>
          </p:cNvPr>
          <p:cNvSpPr txBox="1"/>
          <p:nvPr/>
        </p:nvSpPr>
        <p:spPr>
          <a:xfrm>
            <a:off x="8264592" y="5694347"/>
            <a:ext cx="38264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2 </a:t>
            </a:r>
            <a:r>
              <a:rPr lang="de-CH" sz="2400" b="1" dirty="0" err="1"/>
              <a:t>Erdbaue</a:t>
            </a:r>
            <a:r>
              <a:rPr lang="de-CH" sz="2400" b="1" dirty="0"/>
              <a:t> </a:t>
            </a:r>
            <a:br>
              <a:rPr lang="de-CH" sz="2400" b="1" dirty="0"/>
            </a:br>
            <a:r>
              <a:rPr lang="de-CH" sz="1400" b="1" dirty="0"/>
              <a:t>(man sieht nur die Eingänge vom Gegenufer)</a:t>
            </a:r>
            <a:endParaRPr lang="de-CH" sz="1600" b="1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2A167FF-1188-415D-A397-E39603594C34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47BF9B9-4C44-49B3-BC6A-C3F30230927C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DDACABE-C28C-49CE-A724-37D9DBFB3D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AEBAFB59-9B8B-4E97-97E0-93F2044AE906}"/>
              </a:ext>
            </a:extLst>
          </p:cNvPr>
          <p:cNvSpPr/>
          <p:nvPr/>
        </p:nvSpPr>
        <p:spPr>
          <a:xfrm>
            <a:off x="8028038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490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841379A-FCD7-4069-B61A-9BE3A367B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47EB264-B7E4-49D6-9DAB-C061431AF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463" y="1039983"/>
            <a:ext cx="4291995" cy="5712141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E702E29-28BA-47A0-B6E4-B586B177D5A9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8FC90B8-F21D-42B7-B7BB-98C88ABEF954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8FBC5E1-5CD9-408C-B2E4-EDEE3849B132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3A84F66-4A79-4725-87D4-A42725E21FA4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BAFB1C-2D45-413B-A196-CA3111372577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775FDB-2E9B-4832-BC46-1E4DFEEB42A0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AEB8E14-4CB5-4121-BF53-DC34CED97742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F605AAE-AA0B-4525-8856-B71A01968CA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95F0ED-3DD2-4192-B042-1478B597CACA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49990A9-0E0E-427B-965B-3A7218BA2375}"/>
              </a:ext>
            </a:extLst>
          </p:cNvPr>
          <p:cNvCxnSpPr>
            <a:cxnSpLocks/>
          </p:cNvCxnSpPr>
          <p:nvPr/>
        </p:nvCxnSpPr>
        <p:spPr>
          <a:xfrm>
            <a:off x="7581458" y="1077983"/>
            <a:ext cx="439874" cy="226619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5302305A-B7D3-4CA9-B1AF-B3055B7BD828}"/>
              </a:ext>
            </a:extLst>
          </p:cNvPr>
          <p:cNvCxnSpPr>
            <a:cxnSpLocks/>
          </p:cNvCxnSpPr>
          <p:nvPr/>
        </p:nvCxnSpPr>
        <p:spPr>
          <a:xfrm flipV="1">
            <a:off x="7581458" y="3560830"/>
            <a:ext cx="466888" cy="319129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D552949-3C61-4C5B-A270-5EC3355189B2}"/>
              </a:ext>
            </a:extLst>
          </p:cNvPr>
          <p:cNvSpPr/>
          <p:nvPr/>
        </p:nvSpPr>
        <p:spPr>
          <a:xfrm>
            <a:off x="5138832" y="3863884"/>
            <a:ext cx="1460511" cy="12876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0BF8516-1751-43AC-8FA8-93C80A8C419D}"/>
              </a:ext>
            </a:extLst>
          </p:cNvPr>
          <p:cNvSpPr/>
          <p:nvPr/>
        </p:nvSpPr>
        <p:spPr>
          <a:xfrm>
            <a:off x="4159726" y="1578025"/>
            <a:ext cx="1460511" cy="12876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5F6D9D0-7AAF-41BA-AC40-E669F52AD50F}"/>
              </a:ext>
            </a:extLst>
          </p:cNvPr>
          <p:cNvSpPr txBox="1"/>
          <p:nvPr/>
        </p:nvSpPr>
        <p:spPr>
          <a:xfrm>
            <a:off x="8264592" y="5694347"/>
            <a:ext cx="24224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2 Luftlöcher</a:t>
            </a:r>
            <a:br>
              <a:rPr lang="de-CH" sz="2400" b="1" dirty="0"/>
            </a:br>
            <a:r>
              <a:rPr lang="de-CH" sz="1400" b="1" dirty="0"/>
              <a:t>sichtbar nur am Ufer der Baue</a:t>
            </a:r>
            <a:endParaRPr lang="de-CH" sz="2400" b="1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C2A4997-4792-4619-B431-E0A7A75C6ED2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0319A1AD-0E94-42A1-B88F-8F70371321E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00EA30D9-9F03-4944-BE15-9515B67A1FC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460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D33607-6BE5-47CC-A85A-A9575749F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1EE7EF8-B015-42A9-9FFB-9EE8FF9ED499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FE61C15-CC15-4D06-9973-BA3C9883854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EA7EFBF-F5B7-4DC3-B69F-B0224ED386F9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8856B7E-324B-4B46-AA0E-5AB821AAD4B0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0E31BA5-2EFA-47FA-9066-4409C07E418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B36002-F033-4B02-88CF-80C1890E107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40FB0B3-7B9A-4C5D-91CD-29D875FB550E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C42E63-C1A9-4EAC-9E7D-4B3D3B9B664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51FD60-71FE-42F6-B0D3-DAF2584D874F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1B0D9D3-1E9A-4569-9EAE-7DD497FCE8DB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E13F16DB-02B3-49D4-9D43-3A6B8B76DCB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E6844974-7634-4BE9-81B6-DAF76A15CF0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F3C09A09-FB2F-46DE-BCAF-95E336D32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30" y="1584960"/>
            <a:ext cx="6403370" cy="428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0EB6E46-17B3-470E-816B-98AAC1D2F3C0}"/>
              </a:ext>
            </a:extLst>
          </p:cNvPr>
          <p:cNvCxnSpPr>
            <a:cxnSpLocks/>
          </p:cNvCxnSpPr>
          <p:nvPr/>
        </p:nvCxnSpPr>
        <p:spPr>
          <a:xfrm>
            <a:off x="6749800" y="1584960"/>
            <a:ext cx="771140" cy="160162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C427A0C-DE20-480C-828F-2D41D73C3FF1}"/>
              </a:ext>
            </a:extLst>
          </p:cNvPr>
          <p:cNvCxnSpPr>
            <a:cxnSpLocks/>
          </p:cNvCxnSpPr>
          <p:nvPr/>
        </p:nvCxnSpPr>
        <p:spPr>
          <a:xfrm flipV="1">
            <a:off x="6749800" y="3408680"/>
            <a:ext cx="771140" cy="24638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3FCBE64D-9ABF-4209-9F25-18CACF9274F3}"/>
              </a:ext>
            </a:extLst>
          </p:cNvPr>
          <p:cNvSpPr txBox="1"/>
          <p:nvPr/>
        </p:nvSpPr>
        <p:spPr>
          <a:xfrm>
            <a:off x="9669761" y="5747863"/>
            <a:ext cx="123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Fällplatz</a:t>
            </a:r>
            <a:endParaRPr lang="de-CH" sz="2400" b="1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62988F1-95A0-4A0A-8AFC-7D865EE9947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CDC519D1-5020-4AC2-8822-59E194B292C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12C29068-F4FE-4675-999D-54B74BED8C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99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D33607-6BE5-47CC-A85A-A9575749F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1EE7EF8-B015-42A9-9FFB-9EE8FF9ED499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FE61C15-CC15-4D06-9973-BA3C9883854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EA7EFBF-F5B7-4DC3-B69F-B0224ED386F9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8856B7E-324B-4B46-AA0E-5AB821AAD4B0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0E31BA5-2EFA-47FA-9066-4409C07E418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B36002-F033-4B02-88CF-80C1890E107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40FB0B3-7B9A-4C5D-91CD-29D875FB550E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C42E63-C1A9-4EAC-9E7D-4B3D3B9B664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51FD60-71FE-42F6-B0D3-DAF2584D874F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1B0D9D3-1E9A-4569-9EAE-7DD497FCE8DB}"/>
              </a:ext>
            </a:extLst>
          </p:cNvPr>
          <p:cNvGrpSpPr/>
          <p:nvPr/>
        </p:nvGrpSpPr>
        <p:grpSpPr>
          <a:xfrm>
            <a:off x="7408023" y="3210814"/>
            <a:ext cx="223679" cy="188595"/>
            <a:chOff x="7425690" y="3147060"/>
            <a:chExt cx="223679" cy="188595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E13F16DB-02B3-49D4-9D43-3A6B8B76DCB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E6844974-7634-4BE9-81B6-DAF76A15CF0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0EB6E46-17B3-470E-816B-98AAC1D2F3C0}"/>
              </a:ext>
            </a:extLst>
          </p:cNvPr>
          <p:cNvCxnSpPr>
            <a:cxnSpLocks/>
          </p:cNvCxnSpPr>
          <p:nvPr/>
        </p:nvCxnSpPr>
        <p:spPr>
          <a:xfrm>
            <a:off x="6716694" y="2261657"/>
            <a:ext cx="735378" cy="62358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73FC8C9F-DFFD-409A-BCBE-F55549CA0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30" y="2261657"/>
            <a:ext cx="647243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697DD67-BC05-4211-A653-A6B78111D3B8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3F4460B-C089-43F5-8B53-4E2A9E5923F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5FCB08A2-ACE9-4144-AD57-8917820B164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B2CDB94-4B6F-44DD-8CAC-4AB659CAEEAB}"/>
              </a:ext>
            </a:extLst>
          </p:cNvPr>
          <p:cNvCxnSpPr>
            <a:cxnSpLocks/>
          </p:cNvCxnSpPr>
          <p:nvPr/>
        </p:nvCxnSpPr>
        <p:spPr>
          <a:xfrm flipV="1">
            <a:off x="6716694" y="3073842"/>
            <a:ext cx="773958" cy="350781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fik 52">
            <a:extLst>
              <a:ext uri="{FF2B5EF4-FFF2-40B4-BE49-F238E27FC236}">
                <a16:creationId xmlns:a16="http://schemas.microsoft.com/office/drawing/2014/main" id="{34931C9F-2461-4346-9F31-ABCC70E76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3"/>
          <a:stretch/>
        </p:blipFill>
        <p:spPr>
          <a:xfrm>
            <a:off x="0" y="2229107"/>
            <a:ext cx="6724408" cy="4352550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D3DFF127-7075-4386-9199-8ACA78B44044}"/>
              </a:ext>
            </a:extLst>
          </p:cNvPr>
          <p:cNvSpPr txBox="1"/>
          <p:nvPr/>
        </p:nvSpPr>
        <p:spPr>
          <a:xfrm>
            <a:off x="9669761" y="5747863"/>
            <a:ext cx="123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Fällplatz</a:t>
            </a:r>
            <a:endParaRPr lang="de-CH" sz="2400" b="1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E8AC8DC-5E1C-448A-A856-AB651943276A}"/>
              </a:ext>
            </a:extLst>
          </p:cNvPr>
          <p:cNvSpPr/>
          <p:nvPr/>
        </p:nvSpPr>
        <p:spPr>
          <a:xfrm rot="20332376">
            <a:off x="325810" y="3095450"/>
            <a:ext cx="5505267" cy="236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F2F8A7E-1548-4DBD-B8F7-201195CF3079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EB9DC6D-9759-44F4-8266-6CAA08B8E9E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3968E116-6A73-4531-B1D0-1488A0CEF0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9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D33607-6BE5-47CC-A85A-A9575749F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1EE7EF8-B015-42A9-9FFB-9EE8FF9ED499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FE61C15-CC15-4D06-9973-BA3C9883854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EA7EFBF-F5B7-4DC3-B69F-B0224ED386F9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8856B7E-324B-4B46-AA0E-5AB821AAD4B0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0E31BA5-2EFA-47FA-9066-4409C07E418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B36002-F033-4B02-88CF-80C1890E107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40FB0B3-7B9A-4C5D-91CD-29D875FB550E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C42E63-C1A9-4EAC-9E7D-4B3D3B9B664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51FD60-71FE-42F6-B0D3-DAF2584D874F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1B0D9D3-1E9A-4569-9EAE-7DD497FCE8DB}"/>
              </a:ext>
            </a:extLst>
          </p:cNvPr>
          <p:cNvGrpSpPr/>
          <p:nvPr/>
        </p:nvGrpSpPr>
        <p:grpSpPr>
          <a:xfrm>
            <a:off x="7408023" y="3210814"/>
            <a:ext cx="223679" cy="188595"/>
            <a:chOff x="7425690" y="3147060"/>
            <a:chExt cx="223679" cy="188595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E13F16DB-02B3-49D4-9D43-3A6B8B76DCB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E6844974-7634-4BE9-81B6-DAF76A15CF0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0EB6E46-17B3-470E-816B-98AAC1D2F3C0}"/>
              </a:ext>
            </a:extLst>
          </p:cNvPr>
          <p:cNvCxnSpPr>
            <a:cxnSpLocks/>
          </p:cNvCxnSpPr>
          <p:nvPr/>
        </p:nvCxnSpPr>
        <p:spPr>
          <a:xfrm>
            <a:off x="6716694" y="2261657"/>
            <a:ext cx="530681" cy="97120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697DD67-BC05-4211-A653-A6B78111D3B8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3F4460B-C089-43F5-8B53-4E2A9E5923F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5FCB08A2-ACE9-4144-AD57-8917820B164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B2CDB94-4B6F-44DD-8CAC-4AB659CAEEAB}"/>
              </a:ext>
            </a:extLst>
          </p:cNvPr>
          <p:cNvCxnSpPr>
            <a:cxnSpLocks/>
          </p:cNvCxnSpPr>
          <p:nvPr/>
        </p:nvCxnSpPr>
        <p:spPr>
          <a:xfrm flipV="1">
            <a:off x="6716694" y="3395611"/>
            <a:ext cx="520098" cy="318604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D3DFF127-7075-4386-9199-8ACA78B44044}"/>
              </a:ext>
            </a:extLst>
          </p:cNvPr>
          <p:cNvSpPr txBox="1"/>
          <p:nvPr/>
        </p:nvSpPr>
        <p:spPr>
          <a:xfrm>
            <a:off x="9669761" y="5747863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Frassplatz</a:t>
            </a:r>
            <a:endParaRPr lang="de-CH" sz="2400" b="1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F2F8A7E-1548-4DBD-B8F7-201195CF3079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EB9DC6D-9759-44F4-8266-6CAA08B8E9E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3968E116-6A73-4531-B1D0-1488A0CEF0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EE182825-FC44-4ADD-9DDB-E9B3C5A3F50A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7A99AAC-777E-4D07-BB66-63E62E943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08" y="2261657"/>
            <a:ext cx="6426575" cy="43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1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2">
            <a:extLst>
              <a:ext uri="{FF2B5EF4-FFF2-40B4-BE49-F238E27FC236}">
                <a16:creationId xmlns:a16="http://schemas.microsoft.com/office/drawing/2014/main" id="{FBD2EF87-99EC-49B8-AFE7-BCD98383D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B4E0D86-CA25-4DDD-B657-A071251BE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6" name="Picture 6" descr="Biberfachstelle">
            <a:extLst>
              <a:ext uri="{FF2B5EF4-FFF2-40B4-BE49-F238E27FC236}">
                <a16:creationId xmlns:a16="http://schemas.microsoft.com/office/drawing/2014/main" id="{41233D6C-1C14-4E66-884D-28606958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Biberfachstelle\Logos\Info Fauna_CSCF.gif">
            <a:extLst>
              <a:ext uri="{FF2B5EF4-FFF2-40B4-BE49-F238E27FC236}">
                <a16:creationId xmlns:a16="http://schemas.microsoft.com/office/drawing/2014/main" id="{86027740-2E74-4B1E-8293-1E3BC12E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42DE2E7-22FC-4E91-A833-EFFD6A1A2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18" y="927418"/>
            <a:ext cx="9263896" cy="5784539"/>
          </a:xfrm>
          <a:prstGeom prst="rect">
            <a:avLst/>
          </a:prstGeom>
        </p:spPr>
      </p:pic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FCA65705-9254-490B-9307-9C494888BEB1}"/>
              </a:ext>
            </a:extLst>
          </p:cNvPr>
          <p:cNvSpPr/>
          <p:nvPr/>
        </p:nvSpPr>
        <p:spPr>
          <a:xfrm>
            <a:off x="4004705" y="2560320"/>
            <a:ext cx="2688703" cy="4151376"/>
          </a:xfrm>
          <a:custGeom>
            <a:avLst/>
            <a:gdLst>
              <a:gd name="connsiteX0" fmla="*/ 2688703 w 2688703"/>
              <a:gd name="connsiteY0" fmla="*/ 0 h 4151376"/>
              <a:gd name="connsiteX1" fmla="*/ 2350375 w 2688703"/>
              <a:gd name="connsiteY1" fmla="*/ 219456 h 4151376"/>
              <a:gd name="connsiteX2" fmla="*/ 2057767 w 2688703"/>
              <a:gd name="connsiteY2" fmla="*/ 493776 h 4151376"/>
              <a:gd name="connsiteX3" fmla="*/ 1865743 w 2688703"/>
              <a:gd name="connsiteY3" fmla="*/ 768096 h 4151376"/>
              <a:gd name="connsiteX4" fmla="*/ 1554847 w 2688703"/>
              <a:gd name="connsiteY4" fmla="*/ 950976 h 4151376"/>
              <a:gd name="connsiteX5" fmla="*/ 1207375 w 2688703"/>
              <a:gd name="connsiteY5" fmla="*/ 1106424 h 4151376"/>
              <a:gd name="connsiteX6" fmla="*/ 1152511 w 2688703"/>
              <a:gd name="connsiteY6" fmla="*/ 1197864 h 4151376"/>
              <a:gd name="connsiteX7" fmla="*/ 1042783 w 2688703"/>
              <a:gd name="connsiteY7" fmla="*/ 1664208 h 4151376"/>
              <a:gd name="connsiteX8" fmla="*/ 750175 w 2688703"/>
              <a:gd name="connsiteY8" fmla="*/ 2203704 h 4151376"/>
              <a:gd name="connsiteX9" fmla="*/ 466711 w 2688703"/>
              <a:gd name="connsiteY9" fmla="*/ 2578608 h 4151376"/>
              <a:gd name="connsiteX10" fmla="*/ 430135 w 2688703"/>
              <a:gd name="connsiteY10" fmla="*/ 3072384 h 4151376"/>
              <a:gd name="connsiteX11" fmla="*/ 347839 w 2688703"/>
              <a:gd name="connsiteY11" fmla="*/ 3355848 h 4151376"/>
              <a:gd name="connsiteX12" fmla="*/ 100951 w 2688703"/>
              <a:gd name="connsiteY12" fmla="*/ 3611880 h 4151376"/>
              <a:gd name="connsiteX13" fmla="*/ 367 w 2688703"/>
              <a:gd name="connsiteY13" fmla="*/ 3803904 h 4151376"/>
              <a:gd name="connsiteX14" fmla="*/ 73519 w 2688703"/>
              <a:gd name="connsiteY14" fmla="*/ 4151376 h 415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88703" h="4151376">
                <a:moveTo>
                  <a:pt x="2688703" y="0"/>
                </a:moveTo>
                <a:cubicBezTo>
                  <a:pt x="2572117" y="68580"/>
                  <a:pt x="2455531" y="137160"/>
                  <a:pt x="2350375" y="219456"/>
                </a:cubicBezTo>
                <a:cubicBezTo>
                  <a:pt x="2245219" y="301752"/>
                  <a:pt x="2138539" y="402336"/>
                  <a:pt x="2057767" y="493776"/>
                </a:cubicBezTo>
                <a:cubicBezTo>
                  <a:pt x="1976995" y="585216"/>
                  <a:pt x="1949563" y="691896"/>
                  <a:pt x="1865743" y="768096"/>
                </a:cubicBezTo>
                <a:cubicBezTo>
                  <a:pt x="1781923" y="844296"/>
                  <a:pt x="1664575" y="894588"/>
                  <a:pt x="1554847" y="950976"/>
                </a:cubicBezTo>
                <a:cubicBezTo>
                  <a:pt x="1445119" y="1007364"/>
                  <a:pt x="1274431" y="1065276"/>
                  <a:pt x="1207375" y="1106424"/>
                </a:cubicBezTo>
                <a:cubicBezTo>
                  <a:pt x="1140319" y="1147572"/>
                  <a:pt x="1179943" y="1104900"/>
                  <a:pt x="1152511" y="1197864"/>
                </a:cubicBezTo>
                <a:cubicBezTo>
                  <a:pt x="1125079" y="1290828"/>
                  <a:pt x="1109839" y="1496568"/>
                  <a:pt x="1042783" y="1664208"/>
                </a:cubicBezTo>
                <a:cubicBezTo>
                  <a:pt x="975727" y="1831848"/>
                  <a:pt x="846187" y="2051304"/>
                  <a:pt x="750175" y="2203704"/>
                </a:cubicBezTo>
                <a:cubicBezTo>
                  <a:pt x="654163" y="2356104"/>
                  <a:pt x="520051" y="2433828"/>
                  <a:pt x="466711" y="2578608"/>
                </a:cubicBezTo>
                <a:cubicBezTo>
                  <a:pt x="413371" y="2723388"/>
                  <a:pt x="449947" y="2942844"/>
                  <a:pt x="430135" y="3072384"/>
                </a:cubicBezTo>
                <a:cubicBezTo>
                  <a:pt x="410323" y="3201924"/>
                  <a:pt x="402703" y="3265932"/>
                  <a:pt x="347839" y="3355848"/>
                </a:cubicBezTo>
                <a:cubicBezTo>
                  <a:pt x="292975" y="3445764"/>
                  <a:pt x="158863" y="3537204"/>
                  <a:pt x="100951" y="3611880"/>
                </a:cubicBezTo>
                <a:cubicBezTo>
                  <a:pt x="43039" y="3686556"/>
                  <a:pt x="4939" y="3713988"/>
                  <a:pt x="367" y="3803904"/>
                </a:cubicBezTo>
                <a:cubicBezTo>
                  <a:pt x="-4205" y="3893820"/>
                  <a:pt x="34657" y="4022598"/>
                  <a:pt x="73519" y="4151376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70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34B2D4-1DE6-4380-8F89-C700E347D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36DF1F1-FB98-4C46-89FF-AFE393421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32" y="2183010"/>
            <a:ext cx="6480000" cy="4320000"/>
          </a:xfrm>
          <a:prstGeom prst="rect">
            <a:avLst/>
          </a:prstGeom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295304B-A4E8-4421-890B-B62BDD55FB77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E68850D-9BE2-4DE8-B926-30C414FB1265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4E76DEB-D238-4BAD-AB63-B148F4EDDA6B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3E41C4D-618D-44DC-953F-FB81897D4D7B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A713401-0F11-4942-AE9D-F71B9D27DC5D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E518C99-D767-4078-BA50-B222C958357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A6C30EB-0ECD-4C93-90C3-EF35D6EB8DD9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6C4773-8817-402C-9558-8EDB953EB411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25149D1-B54D-468A-ABA7-E6F9A93092F3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7DC743B-1AD2-473E-A999-0B5F1F815491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6633816" y="2181996"/>
            <a:ext cx="303885" cy="110707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9F3D2B2-F660-4BC3-A8B8-B9290DD1382D}"/>
              </a:ext>
            </a:extLst>
          </p:cNvPr>
          <p:cNvCxnSpPr>
            <a:cxnSpLocks/>
          </p:cNvCxnSpPr>
          <p:nvPr/>
        </p:nvCxnSpPr>
        <p:spPr>
          <a:xfrm flipV="1">
            <a:off x="6658787" y="3555864"/>
            <a:ext cx="324066" cy="294714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2AA4BCD-E91C-40F3-99E6-ADDB66C4C4D7}"/>
              </a:ext>
            </a:extLst>
          </p:cNvPr>
          <p:cNvGrpSpPr/>
          <p:nvPr/>
        </p:nvGrpSpPr>
        <p:grpSpPr>
          <a:xfrm>
            <a:off x="7408023" y="3210814"/>
            <a:ext cx="223679" cy="188595"/>
            <a:chOff x="7425690" y="3147060"/>
            <a:chExt cx="223679" cy="188595"/>
          </a:xfrm>
        </p:grpSpPr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9B7FCEFB-DFB9-473D-A92A-5AED60E1982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AAD990FF-7382-4E75-9427-02ED05E2CC5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44192A3-AFF5-47CC-A244-72032032994A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5599E0C2-2C87-44AB-A199-14DBEC658EF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5B4E36E-4538-4124-B113-3E526AD5E4F6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74B8E2F-0BED-4428-987F-15550B9E4A95}"/>
              </a:ext>
            </a:extLst>
          </p:cNvPr>
          <p:cNvGrpSpPr/>
          <p:nvPr/>
        </p:nvGrpSpPr>
        <p:grpSpPr>
          <a:xfrm>
            <a:off x="6825861" y="3289068"/>
            <a:ext cx="223679" cy="188595"/>
            <a:chOff x="7425690" y="3147060"/>
            <a:chExt cx="223679" cy="188595"/>
          </a:xfrm>
        </p:grpSpPr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BFD8BFBB-2C5E-428A-A22A-477CC8C567B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9375B0E-BDE3-48B3-8D13-2E734815CEE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AE960B83-24FF-4966-A517-E1673CDEF1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4" r="998"/>
          <a:stretch/>
        </p:blipFill>
        <p:spPr>
          <a:xfrm>
            <a:off x="166032" y="2181996"/>
            <a:ext cx="6459845" cy="4329545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B84D3A98-D0A7-4EA7-8263-93F155F95668}"/>
              </a:ext>
            </a:extLst>
          </p:cNvPr>
          <p:cNvSpPr txBox="1"/>
          <p:nvPr/>
        </p:nvSpPr>
        <p:spPr>
          <a:xfrm>
            <a:off x="9669761" y="5747863"/>
            <a:ext cx="123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Fällplatz</a:t>
            </a:r>
            <a:endParaRPr lang="de-CH" sz="2400" b="1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737EB73-5BAB-4EAB-A009-BBC2F51FAD7E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DC998ABF-7AA3-484A-A258-4AD4D16DC10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7BBD3DE0-FFC1-4DA1-AE1B-B57C95DE9F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A1A74D93-F219-4307-B5B3-8853F5F8D244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65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34B2D4-1DE6-4380-8F89-C700E347D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36A078F-AA35-4955-BD4B-60ED9780D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"/>
          <a:stretch/>
        </p:blipFill>
        <p:spPr>
          <a:xfrm>
            <a:off x="177115" y="2011273"/>
            <a:ext cx="6461517" cy="4500267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295304B-A4E8-4421-890B-B62BDD55FB77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E68850D-9BE2-4DE8-B926-30C414FB1265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4E76DEB-D238-4BAD-AB63-B148F4EDDA6B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3E41C4D-618D-44DC-953F-FB81897D4D7B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A713401-0F11-4942-AE9D-F71B9D27DC5D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E518C99-D767-4078-BA50-B222C958357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A6C30EB-0ECD-4C93-90C3-EF35D6EB8DD9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6C4773-8817-402C-9558-8EDB953EB411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25149D1-B54D-468A-ABA7-E6F9A93092F3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7DC743B-1AD2-473E-A999-0B5F1F815491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6625932" y="2055685"/>
            <a:ext cx="310551" cy="62906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9F3D2B2-F660-4BC3-A8B8-B9290DD1382D}"/>
              </a:ext>
            </a:extLst>
          </p:cNvPr>
          <p:cNvCxnSpPr>
            <a:cxnSpLocks/>
          </p:cNvCxnSpPr>
          <p:nvPr/>
        </p:nvCxnSpPr>
        <p:spPr>
          <a:xfrm flipV="1">
            <a:off x="6658787" y="2825477"/>
            <a:ext cx="290395" cy="367753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2AA4BCD-E91C-40F3-99E6-ADDB66C4C4D7}"/>
              </a:ext>
            </a:extLst>
          </p:cNvPr>
          <p:cNvGrpSpPr/>
          <p:nvPr/>
        </p:nvGrpSpPr>
        <p:grpSpPr>
          <a:xfrm>
            <a:off x="7408023" y="3210814"/>
            <a:ext cx="223679" cy="188595"/>
            <a:chOff x="7425690" y="3147060"/>
            <a:chExt cx="223679" cy="188595"/>
          </a:xfrm>
        </p:grpSpPr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9B7FCEFB-DFB9-473D-A92A-5AED60E1982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AAD990FF-7382-4E75-9427-02ED05E2CC5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44192A3-AFF5-47CC-A244-72032032994A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5599E0C2-2C87-44AB-A199-14DBEC658EF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5B4E36E-4538-4124-B113-3E526AD5E4F6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74B8E2F-0BED-4428-987F-15550B9E4A95}"/>
              </a:ext>
            </a:extLst>
          </p:cNvPr>
          <p:cNvGrpSpPr/>
          <p:nvPr/>
        </p:nvGrpSpPr>
        <p:grpSpPr>
          <a:xfrm>
            <a:off x="6825861" y="3289068"/>
            <a:ext cx="223679" cy="188595"/>
            <a:chOff x="7425690" y="3147060"/>
            <a:chExt cx="223679" cy="188595"/>
          </a:xfrm>
        </p:grpSpPr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BFD8BFBB-2C5E-428A-A22A-477CC8C567B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9375B0E-BDE3-48B3-8D13-2E734815CEE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B84D3A98-D0A7-4EA7-8263-93F155F95668}"/>
              </a:ext>
            </a:extLst>
          </p:cNvPr>
          <p:cNvSpPr txBox="1"/>
          <p:nvPr/>
        </p:nvSpPr>
        <p:spPr>
          <a:xfrm>
            <a:off x="9669761" y="5747863"/>
            <a:ext cx="123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Fällplatz</a:t>
            </a:r>
            <a:endParaRPr lang="de-CH" sz="2400" b="1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6DFE399-D931-4F69-BFF3-C3D3087C8F9C}"/>
              </a:ext>
            </a:extLst>
          </p:cNvPr>
          <p:cNvGrpSpPr/>
          <p:nvPr/>
        </p:nvGrpSpPr>
        <p:grpSpPr>
          <a:xfrm>
            <a:off x="6824643" y="2684751"/>
            <a:ext cx="223679" cy="188595"/>
            <a:chOff x="7425690" y="3147060"/>
            <a:chExt cx="223679" cy="188595"/>
          </a:xfrm>
        </p:grpSpPr>
        <p:sp>
          <p:nvSpPr>
            <p:cNvPr id="35" name="Gleichschenkliges Dreieck 34">
              <a:extLst>
                <a:ext uri="{FF2B5EF4-FFF2-40B4-BE49-F238E27FC236}">
                  <a16:creationId xmlns:a16="http://schemas.microsoft.com/office/drawing/2014/main" id="{8B7D8C53-0E2F-4025-8298-25D003BC3CAE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886CF1B-CF0C-49CA-AED8-D99E5FAD9FA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69333B8-984F-4CA5-9E88-3F81023415C5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8DA3137F-0E98-481C-92DA-3D433FBD584A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816D5B6C-64E3-4A6E-916E-1E0ED2683E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A3DBD4AE-1628-4DAA-AC7A-223CE0592BB0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1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8E9CFA-4D90-4908-8DC7-45762ADFA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8187AE8-D7A7-4A10-BADB-863ACF264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19" y="2119957"/>
            <a:ext cx="6091148" cy="404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248F6BB-264D-4EEF-8EE3-836137FC0632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07C2F8C-9329-4065-9787-3E7AC2236D25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F7649BB-7D3A-43D3-8842-F556DADE7369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191B1EE-2069-4CEC-BB90-B56440ACC9DF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2C75B52-1A5C-4E73-A9D5-B46DE945B293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CE7CF46-5277-45F4-9B3E-54A955358A46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7C81FFC-ED42-4EC5-89A4-B469B797E6B9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5456AE-2A4D-4D16-BECD-2C5BFE610E6E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BDEB758-F600-406A-AB19-F8A0C16671CA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92735A1-0DE9-4CA9-9DDF-AF267123D6AB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137F8B0B-9975-4086-B906-D6945FED0F9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A8BBBAD2-76CA-44B9-9F92-9080513E47F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D799190E-3310-4F70-A0FE-46F697714293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04B2121C-0870-4FF4-931E-8564E3E0FBAA}"/>
              </a:ext>
            </a:extLst>
          </p:cNvPr>
          <p:cNvSpPr/>
          <p:nvPr/>
        </p:nvSpPr>
        <p:spPr>
          <a:xfrm>
            <a:off x="6656592" y="3288591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1360967-8675-44F6-9AD3-5B6861876CCB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61AB53EE-E42F-4BC0-9C70-2038ED13017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C7873F4-74B3-4FAB-8B8A-B209460BCD6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F7AB542-FE8B-4739-84F8-C5DD6A70EF00}"/>
              </a:ext>
            </a:extLst>
          </p:cNvPr>
          <p:cNvGrpSpPr/>
          <p:nvPr/>
        </p:nvGrpSpPr>
        <p:grpSpPr>
          <a:xfrm>
            <a:off x="6825861" y="3289068"/>
            <a:ext cx="223679" cy="188595"/>
            <a:chOff x="7425690" y="3147060"/>
            <a:chExt cx="223679" cy="188595"/>
          </a:xfrm>
        </p:grpSpPr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C4B01B8B-E8C1-4AE3-93E4-32946077238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2E040BD-D51E-4334-87F5-AA0411A99F6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E3AD7AD-32AE-4D38-8563-5DBFC8BEA02A}"/>
              </a:ext>
            </a:extLst>
          </p:cNvPr>
          <p:cNvGrpSpPr/>
          <p:nvPr/>
        </p:nvGrpSpPr>
        <p:grpSpPr>
          <a:xfrm>
            <a:off x="6805883" y="2689425"/>
            <a:ext cx="223679" cy="188595"/>
            <a:chOff x="7425690" y="3147060"/>
            <a:chExt cx="223679" cy="188595"/>
          </a:xfrm>
        </p:grpSpPr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59B767BE-FF22-4062-84E6-2D58C4B36A6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5265ACC5-13AB-4A71-B6CB-34A56571C6D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41BCD585-3ECD-4BD4-897D-0D88FCA3AAAA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331567" y="2119957"/>
            <a:ext cx="385878" cy="117026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D214D24A-1E77-4F52-906A-DC8B5CB166FC}"/>
              </a:ext>
            </a:extLst>
          </p:cNvPr>
          <p:cNvCxnSpPr>
            <a:cxnSpLocks/>
          </p:cNvCxnSpPr>
          <p:nvPr/>
        </p:nvCxnSpPr>
        <p:spPr>
          <a:xfrm flipV="1">
            <a:off x="6338712" y="3518694"/>
            <a:ext cx="381059" cy="259850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A8EB0614-2AEC-4139-B70E-A9DAF7DBEEB3}"/>
              </a:ext>
            </a:extLst>
          </p:cNvPr>
          <p:cNvSpPr txBox="1"/>
          <p:nvPr/>
        </p:nvSpPr>
        <p:spPr>
          <a:xfrm>
            <a:off x="8807397" y="5740377"/>
            <a:ext cx="1982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8. Biberdamm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77817AA-CD90-4730-A71D-B1ABD0E644FF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23B7E0A5-AB36-4C48-BE44-8910369A922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2A338C3D-7028-4051-8B43-BCAD6F808F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410D2CA7-2330-4929-9213-543F65E17E6E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2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C40E9942-CE4A-450B-BB3B-609CAEE16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037563" y="5665414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8E9CFA-4D90-4908-8DC7-45762ADFA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248F6BB-264D-4EEF-8EE3-836137FC0632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07C2F8C-9329-4065-9787-3E7AC2236D25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F7649BB-7D3A-43D3-8842-F556DADE7369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191B1EE-2069-4CEC-BB90-B56440ACC9DF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2C75B52-1A5C-4E73-A9D5-B46DE945B293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CE7CF46-5277-45F4-9B3E-54A955358A46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7C81FFC-ED42-4EC5-89A4-B469B797E6B9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5456AE-2A4D-4D16-BECD-2C5BFE610E6E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BDEB758-F600-406A-AB19-F8A0C16671CA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92735A1-0DE9-4CA9-9DDF-AF267123D6AB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137F8B0B-9975-4086-B906-D6945FED0F9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A8BBBAD2-76CA-44B9-9F92-9080513E47F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D799190E-3310-4F70-A0FE-46F697714293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04B2121C-0870-4FF4-931E-8564E3E0FBAA}"/>
              </a:ext>
            </a:extLst>
          </p:cNvPr>
          <p:cNvSpPr/>
          <p:nvPr/>
        </p:nvSpPr>
        <p:spPr>
          <a:xfrm>
            <a:off x="6656592" y="3288591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1360967-8675-44F6-9AD3-5B6861876CCB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61AB53EE-E42F-4BC0-9C70-2038ED13017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C7873F4-74B3-4FAB-8B8A-B209460BCD6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F7AB542-FE8B-4739-84F8-C5DD6A70EF00}"/>
              </a:ext>
            </a:extLst>
          </p:cNvPr>
          <p:cNvGrpSpPr/>
          <p:nvPr/>
        </p:nvGrpSpPr>
        <p:grpSpPr>
          <a:xfrm>
            <a:off x="6825861" y="3289068"/>
            <a:ext cx="223679" cy="188595"/>
            <a:chOff x="7425690" y="3147060"/>
            <a:chExt cx="223679" cy="188595"/>
          </a:xfrm>
        </p:grpSpPr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C4B01B8B-E8C1-4AE3-93E4-32946077238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2E040BD-D51E-4334-87F5-AA0411A99F6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E3AD7AD-32AE-4D38-8563-5DBFC8BEA02A}"/>
              </a:ext>
            </a:extLst>
          </p:cNvPr>
          <p:cNvGrpSpPr/>
          <p:nvPr/>
        </p:nvGrpSpPr>
        <p:grpSpPr>
          <a:xfrm>
            <a:off x="6805883" y="2689425"/>
            <a:ext cx="223679" cy="188595"/>
            <a:chOff x="7425690" y="3147060"/>
            <a:chExt cx="223679" cy="188595"/>
          </a:xfrm>
        </p:grpSpPr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59B767BE-FF22-4062-84E6-2D58C4B36A6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5265ACC5-13AB-4A71-B6CB-34A56571C6D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86C096-D7D0-42A3-8190-22556713F35C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7F542968-3BC3-4F02-9F19-3954D171CD7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4B04A3C3-DB4A-445F-8C4A-434EAEFD36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E5A775E5-A98C-4995-AF8A-7A99B160C3F2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8ECC3216-9220-488F-AE2D-07E946B912EF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BCC6AFD2-CD9F-4897-B279-40E166BC0D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A6EE25F-06A8-45BD-B742-15C9FF038024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84F57326-68AB-4B45-B5F2-8A6FE863DAA1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915C4548-7812-4669-B0A1-D41D80377B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0EA16783-2983-4B8D-B1AF-F8503561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82" y="1773248"/>
            <a:ext cx="5753665" cy="381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EEF2601D-3942-4266-8F41-50BE30668B86}"/>
              </a:ext>
            </a:extLst>
          </p:cNvPr>
          <p:cNvCxnSpPr>
            <a:cxnSpLocks/>
          </p:cNvCxnSpPr>
          <p:nvPr/>
        </p:nvCxnSpPr>
        <p:spPr>
          <a:xfrm>
            <a:off x="5935527" y="1773248"/>
            <a:ext cx="629569" cy="111199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06F7C3A3-50B6-4C27-B953-DC3196AA3060}"/>
              </a:ext>
            </a:extLst>
          </p:cNvPr>
          <p:cNvCxnSpPr>
            <a:cxnSpLocks/>
          </p:cNvCxnSpPr>
          <p:nvPr/>
        </p:nvCxnSpPr>
        <p:spPr>
          <a:xfrm flipV="1">
            <a:off x="5935527" y="3154511"/>
            <a:ext cx="653774" cy="243343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6003B407-7739-42EF-A4FB-098932859318}"/>
              </a:ext>
            </a:extLst>
          </p:cNvPr>
          <p:cNvSpPr txBox="1"/>
          <p:nvPr/>
        </p:nvSpPr>
        <p:spPr>
          <a:xfrm>
            <a:off x="7697178" y="5769946"/>
            <a:ext cx="421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Nagespuren: entrindete Fichten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B6CACB8-7992-4758-8023-DD493F3FBDC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76692685-762A-459D-BAF7-16C202F3AAF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B8049331-AE24-4FAD-B926-D59484D650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Gleichschenkliges Dreieck 55">
            <a:extLst>
              <a:ext uri="{FF2B5EF4-FFF2-40B4-BE49-F238E27FC236}">
                <a16:creationId xmlns:a16="http://schemas.microsoft.com/office/drawing/2014/main" id="{0D4396C6-5FE9-4688-AB06-47D33AB154EB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30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1DDF5E6-9D89-4115-87D3-05D61E77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44" y="1313581"/>
            <a:ext cx="10671839" cy="5258959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185E6677-7148-4F93-B56D-90AA55C68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18DD5AB-12BA-4EDD-A302-532496D05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8" name="Picture 6" descr="Biberfachstelle">
            <a:extLst>
              <a:ext uri="{FF2B5EF4-FFF2-40B4-BE49-F238E27FC236}">
                <a16:creationId xmlns:a16="http://schemas.microsoft.com/office/drawing/2014/main" id="{6BA3D17D-B3EE-426E-B8C5-887D1E7C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Biberfachstelle\Logos\Info Fauna_CSCF.gif">
            <a:extLst>
              <a:ext uri="{FF2B5EF4-FFF2-40B4-BE49-F238E27FC236}">
                <a16:creationId xmlns:a16="http://schemas.microsoft.com/office/drawing/2014/main" id="{1C2EC91E-5483-4402-BE01-D6717645D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CB978BC-E059-48DB-8535-F66C872487E8}"/>
              </a:ext>
            </a:extLst>
          </p:cNvPr>
          <p:cNvSpPr/>
          <p:nvPr/>
        </p:nvSpPr>
        <p:spPr>
          <a:xfrm>
            <a:off x="1017012" y="5740399"/>
            <a:ext cx="9976003" cy="37679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B7AA44-3A36-480D-AD3A-9E91169C2348}"/>
              </a:ext>
            </a:extLst>
          </p:cNvPr>
          <p:cNvSpPr txBox="1"/>
          <p:nvPr/>
        </p:nvSpPr>
        <p:spPr>
          <a:xfrm>
            <a:off x="3736974" y="5064710"/>
            <a:ext cx="157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rgbClr val="FF0000"/>
                </a:solidFill>
              </a:rPr>
              <a:t>Koordinaten eintragen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62FD3AC-A7DE-4043-9073-F4C9901A5815}"/>
              </a:ext>
            </a:extLst>
          </p:cNvPr>
          <p:cNvCxnSpPr>
            <a:cxnSpLocks/>
          </p:cNvCxnSpPr>
          <p:nvPr/>
        </p:nvCxnSpPr>
        <p:spPr>
          <a:xfrm>
            <a:off x="5393094" y="4231282"/>
            <a:ext cx="0" cy="1778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00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DCC5A2-038B-4583-BDC9-BA5B2B6ED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A5A2F21C-BC2D-458A-823D-11CDF6994765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4303870-8040-411F-A71B-B184AD0D0166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769EF69-9047-43FE-A2C3-DFB150C227F4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23AE02B-324B-4B66-91F4-54B852226372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4047F67-B987-4109-98F1-50F9BFA0E42C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92D7FCC-7427-44E9-A7C5-04656AC02EA2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A834F61-5C42-4C55-93EB-BE51483967FD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FCBE408-945B-4ACB-A6AD-D29371C69018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6727B8-90E5-404C-8B52-DBFF06FCCE88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234925B-4913-4635-80D5-5D0BA34E5E1B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E7E83EBC-DFDC-4BB2-8EC1-2D7DC6FE850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A607B8AB-C4C0-4BF0-BC89-657EB398460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59A6D6D4-DA35-46E4-B504-94F8AF1E2CE6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45CFB49-A9CD-4560-8945-C93A516BC975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FA5818B4-140D-4ED8-915C-E5EEE457503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B5740814-232B-4278-9A7A-F1A5AE3AA99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08C5541-734C-4C16-B202-999B74412574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C58FB82-4690-4CCA-82A8-FFE91330C0B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BB16240E-D2D3-4462-AAC0-FC93BDF50ED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8BF3774-93A9-42B1-8F8C-A27A4872D10D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C37E2D34-E229-4347-8C5E-F57B35719C3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9F0F5BCF-941B-475E-B49D-7434F9F884B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570B7812-9D46-4107-8AD4-47E74A5FA5C2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A39B291-202A-4C85-8B81-0E9C58D4F343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36" name="Gleichschenkliges Dreieck 35">
              <a:extLst>
                <a:ext uri="{FF2B5EF4-FFF2-40B4-BE49-F238E27FC236}">
                  <a16:creationId xmlns:a16="http://schemas.microsoft.com/office/drawing/2014/main" id="{3D7DB6AC-222E-4E1F-B2B9-B7EA280E60D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859D570E-C0D2-4335-AC7F-2FCE687FE35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0642987-4937-4AE2-BB44-BB6E6A9A1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42" y="1630475"/>
            <a:ext cx="6195412" cy="420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DE84365-51D3-4EAF-AED6-DC1C419F00B8}"/>
              </a:ext>
            </a:extLst>
          </p:cNvPr>
          <p:cNvCxnSpPr>
            <a:cxnSpLocks/>
          </p:cNvCxnSpPr>
          <p:nvPr/>
        </p:nvCxnSpPr>
        <p:spPr>
          <a:xfrm>
            <a:off x="3956180" y="1992546"/>
            <a:ext cx="3038078" cy="60746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DA5AE919-9585-4FEC-BB32-41FE6D39B30D}"/>
              </a:ext>
            </a:extLst>
          </p:cNvPr>
          <p:cNvCxnSpPr>
            <a:cxnSpLocks/>
          </p:cNvCxnSpPr>
          <p:nvPr/>
        </p:nvCxnSpPr>
        <p:spPr>
          <a:xfrm flipV="1">
            <a:off x="4283912" y="2801001"/>
            <a:ext cx="2614431" cy="29872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A457452-18C3-44EF-8664-82816E1601AF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5475219" y="3032811"/>
            <a:ext cx="1881758" cy="65934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D6DF5A7F-6FDD-41B4-B1F3-C1905DF91A6D}"/>
              </a:ext>
            </a:extLst>
          </p:cNvPr>
          <p:cNvCxnSpPr>
            <a:cxnSpLocks/>
          </p:cNvCxnSpPr>
          <p:nvPr/>
        </p:nvCxnSpPr>
        <p:spPr>
          <a:xfrm flipV="1">
            <a:off x="3051110" y="3429000"/>
            <a:ext cx="3831894" cy="165203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98DC0D11-054D-4A37-A004-CFA0753985BD}"/>
              </a:ext>
            </a:extLst>
          </p:cNvPr>
          <p:cNvSpPr txBox="1"/>
          <p:nvPr/>
        </p:nvSpPr>
        <p:spPr>
          <a:xfrm>
            <a:off x="7055075" y="5772557"/>
            <a:ext cx="47668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mehrere </a:t>
            </a:r>
            <a:r>
              <a:rPr lang="de-CH" sz="2400" b="1" dirty="0" err="1"/>
              <a:t>Fällplätze</a:t>
            </a:r>
            <a:r>
              <a:rPr lang="de-CH" sz="2400" b="1" dirty="0"/>
              <a:t> mit </a:t>
            </a:r>
            <a:r>
              <a:rPr lang="de-CH" sz="2400" b="1" dirty="0" err="1"/>
              <a:t>Frassplätzen</a:t>
            </a:r>
            <a:r>
              <a:rPr lang="de-CH" sz="2400" b="1" dirty="0"/>
              <a:t> </a:t>
            </a:r>
            <a:br>
              <a:rPr lang="de-CH" sz="2400" b="1" dirty="0"/>
            </a:br>
            <a:r>
              <a:rPr lang="de-CH" sz="1400" b="1" dirty="0"/>
              <a:t>abgeastete und entrindete Baumstämme</a:t>
            </a:r>
            <a:endParaRPr lang="de-CH" sz="2400" b="1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FFF0D383-8A77-4BD1-95E2-0A09AC909D51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06CCF89-E0F5-44C6-9B62-004CDAEA3B5E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B4608A36-8A2F-40A0-AD0D-039BAA6E5D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FD65911-4835-4E84-98E9-23DB4B1128AA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AC001FD4-FAAF-4E6B-BB67-9FD5DD8F63EF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7ECEA16A-3755-4DC8-A972-05CC004DF9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BDBE8F03-A2A2-4813-8E7A-EC63E40B3920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4DA7D646-67E4-414D-B29A-25E22F8557A1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BF03CE1A-7BA4-4573-9171-4212F20C9F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7F152B4-B7F6-49EE-813A-246734EDED16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A058D357-5CD8-41E1-AB9C-7DF295ECF80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7F658DAD-8E6E-4A45-B416-5CF77EF3F2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Gleichschenkliges Dreieck 55">
            <a:extLst>
              <a:ext uri="{FF2B5EF4-FFF2-40B4-BE49-F238E27FC236}">
                <a16:creationId xmlns:a16="http://schemas.microsoft.com/office/drawing/2014/main" id="{4B7D0AD6-985B-4EB6-BE69-E3F9D7FEC986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96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76FCC2-2FF6-4062-89B3-24D016788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C37E055-554D-428C-9A2C-119CB8D7E53F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2930C5B-063A-400C-9B0C-2BC011C7463B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E049C71-0AD7-430E-8AD0-73425FE95CE8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784E2DD3-AE93-43D0-A4A9-13CF397CB29A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1E7817C8-1D20-4907-8F0B-3BEF57480B17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63E86F-A8FF-4980-9427-9D43A84F015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6E42C98F-B81B-4F60-9170-305A5783A084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286924F-C6A9-475D-B76A-8C7B5203D287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F117B2D-95B5-49BF-A25E-BFC3E4B31B45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DE98BE3-5B4A-4A26-902A-E380B957BA9E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DAB3F8A9-F5D7-4B12-9D37-A082909A80F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373042AF-7AB6-447C-95D1-632E9CFEC1B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93088524-66A3-4393-8B5B-AFCA15EEC5DC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F9C81E4-DFA0-4FEE-83A7-D5FEE4BC78DA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25E5540F-CFA8-4BF7-AF2B-CB955B234ACF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7F495B9-46E4-4F56-9C0F-66B02113F35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74F5D2C-1C4E-4663-B697-277F0051A1C5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66E2A44E-BCDF-4524-AB8B-1290A34A7B7A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8CCB03B-59E2-42F3-9938-7018FA41C2B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815865D-26B1-4FCE-9426-B466A0118F9B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F649F83C-C81D-4FBC-9AD7-0E3ED2443F1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BE129C9-E4C6-43DD-A043-BC30AB63E63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9090D1A5-E05F-4865-A486-7AF9883A6051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F1932DB-123E-4BA2-878F-87B025DC010F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36" name="Gleichschenkliges Dreieck 35">
              <a:extLst>
                <a:ext uri="{FF2B5EF4-FFF2-40B4-BE49-F238E27FC236}">
                  <a16:creationId xmlns:a16="http://schemas.microsoft.com/office/drawing/2014/main" id="{F587FD14-668D-4364-837E-7977C0156C1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82848BFE-3D92-4FC0-8965-992701E4151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D3B2754-8573-487C-B050-281259DEC33D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17F6AAE6-5FD3-4AC8-B0F2-625579D95297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D1F9077A-7F0B-4134-8889-BC62CD6835BF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0F04C696-A20A-4D0C-AA31-636850DB0C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F4346D3D-B2E0-4D79-8C4D-2394FEC5D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Grafik 60">
            <a:extLst>
              <a:ext uri="{FF2B5EF4-FFF2-40B4-BE49-F238E27FC236}">
                <a16:creationId xmlns:a16="http://schemas.microsoft.com/office/drawing/2014/main" id="{7C5458CE-D0BF-44EA-ACF2-A47BB0E1C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1" y="1730614"/>
            <a:ext cx="6049919" cy="401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B6E364E4-7831-4FD3-85D9-7153083E2E8A}"/>
              </a:ext>
            </a:extLst>
          </p:cNvPr>
          <p:cNvCxnSpPr>
            <a:cxnSpLocks/>
          </p:cNvCxnSpPr>
          <p:nvPr/>
        </p:nvCxnSpPr>
        <p:spPr>
          <a:xfrm>
            <a:off x="6091386" y="1730614"/>
            <a:ext cx="318634" cy="151262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0B4AC6DD-8EB4-4E84-873F-2F14394FA191}"/>
              </a:ext>
            </a:extLst>
          </p:cNvPr>
          <p:cNvCxnSpPr>
            <a:cxnSpLocks/>
            <a:endCxn id="52" idx="4"/>
          </p:cNvCxnSpPr>
          <p:nvPr/>
        </p:nvCxnSpPr>
        <p:spPr>
          <a:xfrm flipV="1">
            <a:off x="6074233" y="3522016"/>
            <a:ext cx="336192" cy="222612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:a16="http://schemas.microsoft.com/office/drawing/2014/main" id="{DCF96DD4-A4CB-4414-9A16-E06882BA3E15}"/>
              </a:ext>
            </a:extLst>
          </p:cNvPr>
          <p:cNvSpPr txBox="1"/>
          <p:nvPr/>
        </p:nvSpPr>
        <p:spPr>
          <a:xfrm>
            <a:off x="7408214" y="5799893"/>
            <a:ext cx="4065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Mittelbau unter «Holzhaufen»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B30DE1A-6E27-4D47-85EC-FDA9A17219E4}"/>
              </a:ext>
            </a:extLst>
          </p:cNvPr>
          <p:cNvSpPr/>
          <p:nvPr/>
        </p:nvSpPr>
        <p:spPr>
          <a:xfrm>
            <a:off x="2087394" y="4179050"/>
            <a:ext cx="3143367" cy="146466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C6C618E-518C-4F6B-AEB2-AC028594DEF0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8142CFEC-0A91-43A8-BB9A-522C9E5BEC6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3097C024-9A10-4703-8FE6-4817662363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B0FD275-6814-4492-966C-7926363D1DC5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0F81F5B0-8AEA-41E3-948C-A4644F710792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32A7544F-DDE0-4F76-BC95-F898F9C185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AE3C45C6-3E22-4DB8-99AB-5E2069C40BA8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643EDF1-BC5A-4D11-AF27-1FC5217C836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462DD7A8-632C-4FCF-A9C2-03572EEB98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611A82B-C38B-46EA-971F-038AAB40E44F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6E310BD8-BB6E-4D6F-A6EE-32145D3B10DF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D5EC1346-093A-4034-AA96-AFC4952038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Gleichschenkliges Dreieck 59">
            <a:extLst>
              <a:ext uri="{FF2B5EF4-FFF2-40B4-BE49-F238E27FC236}">
                <a16:creationId xmlns:a16="http://schemas.microsoft.com/office/drawing/2014/main" id="{1C954069-9EBB-4CE6-B145-B1A7A6D43795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4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6E851B05-B4D9-4FCC-A946-BB935FEA0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352584" y="5729928"/>
            <a:ext cx="788052" cy="6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20F4FB-6DC4-4C8F-B9D4-B7F97D29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CC42244-7324-4854-B422-C28B43B6769A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692B00F-C27D-4D88-8FFA-43BD7C17B8EC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F413A3C-4BDD-47A4-B1CE-2D21B452FD97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BA7DF62-A49A-468C-BD91-FCA82094070E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DD0E92AC-62DC-472D-98B3-F8BDDBC4D064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6F336C4-0030-431C-A319-F8BC6DC54F8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A8F576D-2009-4C45-8B13-4EEE55FD1212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37D1F41-B695-473E-A56B-0F25B43B8D13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D1A288E-CD25-4FD1-BA8E-9212C7EFCE79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8971A05-7096-4C61-9057-79BC0DB02BED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1C56CE4C-461B-42B9-8772-EFD50C18264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9EE67CD6-30CD-4534-9171-DD6986D38E0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36F0478-5F13-43C3-A7A4-97798F5CB7F7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619C0849-8FA2-40B4-86B2-D211A883B63B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F0361090-C23F-489A-819E-B15C2601B3C1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F28C3E3D-9FAA-4DB1-8AA4-3C1231004A80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41D829B8-2F6E-43BD-A149-A9942B028E21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4A7901A-C245-4760-8230-9A208710B7A0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35DE8178-334F-41DA-96A0-071FD1DE846E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8D6D2A0A-0388-4698-98DF-976B1357469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40FF7079-C54E-4EE3-ADDC-7F8366997530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7903568-81AC-4921-96CF-FCD3E64CB5DA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CD18BE20-9C24-4D0A-ACBA-1F419D52BD4E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CA1B9133-197B-4446-B287-99C7958E031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31D8989-EE52-4511-ADFD-10B6E7515B18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711AA597-3E3C-46F8-B0B1-78B847CEDFA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20F8C1B-B64D-4C9B-8087-B1FEF123631F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73FB238-30B6-453A-AF9B-26C9740A531D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791C8C4F-4CBA-4404-BAFC-2D6BF308C09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8B09472D-0A01-4F78-8F65-DA3E1AEA8E3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5DA919CE-228F-4475-B5B3-8CAE759D4F7E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EF359638-6A2D-4767-8C74-D7DB56BB1C64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A6DDC1F8-0960-4526-B326-A69BBB466AA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4449F3D-ADDB-4159-9F0D-80641EA67F07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4E8333B9-AF11-4453-ADB1-0842E60023C2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8D96484-6FFA-4FF9-921B-E9472C81A897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D4DE3ADD-7EFC-4464-9502-E8AE415CED71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0F797B77-6FED-4B0C-B0E7-13FFC97BC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E67E85B7-4EE6-4AB1-82FB-D9CAFD051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F039CCE1-3F71-42E9-BDB7-449564F7C28F}"/>
              </a:ext>
            </a:extLst>
          </p:cNvPr>
          <p:cNvSpPr txBox="1"/>
          <p:nvPr/>
        </p:nvSpPr>
        <p:spPr>
          <a:xfrm>
            <a:off x="7288413" y="5569918"/>
            <a:ext cx="39210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mehrere Frass- und </a:t>
            </a:r>
            <a:r>
              <a:rPr lang="de-CH" sz="2400" b="1" dirty="0" err="1"/>
              <a:t>Fällplätze</a:t>
            </a:r>
            <a:br>
              <a:rPr lang="de-CH" sz="2400" b="1" dirty="0"/>
            </a:br>
            <a:r>
              <a:rPr lang="de-CH" sz="1400" b="1" dirty="0"/>
              <a:t>abgeastete und entrindete Baumstämme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C03405-CFA2-4F3F-99D7-528A1FC60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15" y="2145680"/>
            <a:ext cx="5475779" cy="365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7306F06-888B-4A98-9D42-972F77F8207F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F24B2710-B2BA-457A-AC4B-54C77DAE31B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19C9CC25-828F-4296-AD98-1CDB4590FA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0627EF40-3D85-45F4-A936-864A782B07DC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CECF2D45-18EF-49A2-9D72-E84CC13C5C9A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71F8228-9CFC-46B6-A6AE-77B49DCBD04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74DD7114-C8C4-4D4B-A837-1566E925E826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34340324-4A86-4B5D-A580-3727769AFC42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D7C1A758-611A-4B8A-AD68-63E465F415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4D2E8885-A022-4836-8BFA-51D7030E764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FB9E8B27-E89F-47A3-B30C-E5AC0CCD28E2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DED2F06-152A-4FD2-A3B3-6DC265A9E0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Gleichschenkliges Dreieck 66">
            <a:extLst>
              <a:ext uri="{FF2B5EF4-FFF2-40B4-BE49-F238E27FC236}">
                <a16:creationId xmlns:a16="http://schemas.microsoft.com/office/drawing/2014/main" id="{6656BABB-8ACB-4C25-8664-1CA44D560E35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8D6CE0-28BE-44E6-AE41-B98CFCC9B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BCD570C-B723-4EB9-B133-C634D238B080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A84435B-9BDF-4E0E-8F24-3C44230DE5D8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0A5992D2-3A84-4045-98EE-852EB6843581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8EA056B-90BD-42A2-B303-AB3C7F595F34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A72CD9A-658B-4B88-9B7E-3639838154AC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B446D5E-8A89-4C38-898E-3FDF2BCC47F6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74E8E24-981E-4CB6-AE66-BDE0A382CBA9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9D525A4-DE7B-4350-A1DA-3FA09E53111B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5DFE06D-B88D-450F-8A16-44C741573A78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46D2D1C-E273-4955-8C65-C2C8A900ADA3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88523802-9BD2-4348-947E-4CA63DEA26D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536DBCB5-14F3-466E-A0BC-F3607B495D2F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CC03431-4969-4811-A80A-6D074D4BA6D2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4B67BC7-81E5-4598-86EA-71682BC26148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C7ECA0DC-5E9F-4BE6-B996-305742C23B3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F6F8E93-46AC-4B77-ABC7-227CAE7BD60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D3B66656-4AA6-497E-941E-499886DD7003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5025A872-A417-45AE-A4D4-BA0172F777AE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F4C97FE-6249-4E26-9250-13547BBDFE97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BE1DF339-4D3C-42A8-A4AE-9D6B754A409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237BC363-06F9-42A5-88B2-3566EC32F28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C98C28D9-A466-4739-AFA6-A9D6C4F08908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1012ADC-680A-4B8D-A948-034CB734DE01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B1D90108-9FFD-4E52-B688-FBD984071F4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A3538BB8-8AE7-4A08-80F2-7C6777E5127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A589E60-AC4B-4B00-B939-E6D2940B322A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C11F3D71-08A7-4640-A74E-FF21DB69D5A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E78E4551-C64B-448C-B645-9D98DB4D6339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57106C5-47C1-47BF-BC50-DE5731D897CB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6E332701-4E08-4FB3-A7B5-5B7FC30E679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FCCACA4C-A8C4-4E38-9C6B-9B3F966A3E1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2D59CD67-C3D5-486E-BFC7-CC7C9D017BB6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0693E0-D9A2-4631-B1EB-7DA31235E415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4" name="Gleichschenkliges Dreieck 43">
              <a:extLst>
                <a:ext uri="{FF2B5EF4-FFF2-40B4-BE49-F238E27FC236}">
                  <a16:creationId xmlns:a16="http://schemas.microsoft.com/office/drawing/2014/main" id="{3FF963DE-E025-40CA-BFF1-42AF5CAAEA7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08745F0A-63FC-45AD-8AD7-67CD37ECF12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8B8B8AD7-CA5F-4754-95AA-D6A72B57F28C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32AA80BE-43EA-4DF4-889E-3DD88AC0DDB5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7A164E81-D534-49CD-9E65-3EF9AC7F11AD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CAAA72B2-488E-4B89-8E00-5D762AFA4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893330C5-059E-45F9-9AE0-F8D0D3D917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A8FF9259-BAF3-44C8-9C4C-B25C553086A9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2" name="Gleichschenkliges Dreieck 51">
              <a:extLst>
                <a:ext uri="{FF2B5EF4-FFF2-40B4-BE49-F238E27FC236}">
                  <a16:creationId xmlns:a16="http://schemas.microsoft.com/office/drawing/2014/main" id="{1BB251F6-85AF-4DD8-868C-AE2039128A10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680F9200-A49B-47E9-B747-0138A943FF53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A1584F0-D54C-4D45-B6C8-5D5B0BB5D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31" y="3106214"/>
            <a:ext cx="4721805" cy="315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6F628D9-6BA5-4715-889C-EFDD0C139D9E}"/>
              </a:ext>
            </a:extLst>
          </p:cNvPr>
          <p:cNvCxnSpPr>
            <a:cxnSpLocks/>
          </p:cNvCxnSpPr>
          <p:nvPr/>
        </p:nvCxnSpPr>
        <p:spPr>
          <a:xfrm flipV="1">
            <a:off x="5171036" y="2764655"/>
            <a:ext cx="337669" cy="35856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24E331E-804B-412C-8B8F-74DF629C1A45}"/>
              </a:ext>
            </a:extLst>
          </p:cNvPr>
          <p:cNvCxnSpPr>
            <a:cxnSpLocks/>
          </p:cNvCxnSpPr>
          <p:nvPr/>
        </p:nvCxnSpPr>
        <p:spPr>
          <a:xfrm flipV="1">
            <a:off x="5171036" y="3369618"/>
            <a:ext cx="474339" cy="289214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14F8C03F-4324-4155-B91A-4D6A162BE13B}"/>
              </a:ext>
            </a:extLst>
          </p:cNvPr>
          <p:cNvSpPr txBox="1"/>
          <p:nvPr/>
        </p:nvSpPr>
        <p:spPr>
          <a:xfrm>
            <a:off x="6490435" y="5991538"/>
            <a:ext cx="5531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Kanal mit mehreren Fäll- und </a:t>
            </a:r>
            <a:r>
              <a:rPr lang="de-CH" sz="2400" b="1" dirty="0" err="1"/>
              <a:t>Frassplätzen</a:t>
            </a:r>
            <a:endParaRPr lang="de-CH" sz="2400" b="1" dirty="0"/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59D5EBCE-30BE-4F0F-B1E6-D62F859D1715}"/>
              </a:ext>
            </a:extLst>
          </p:cNvPr>
          <p:cNvGrpSpPr/>
          <p:nvPr/>
        </p:nvGrpSpPr>
        <p:grpSpPr>
          <a:xfrm>
            <a:off x="5508705" y="2701138"/>
            <a:ext cx="223679" cy="188595"/>
            <a:chOff x="7425690" y="3147060"/>
            <a:chExt cx="223679" cy="188595"/>
          </a:xfrm>
        </p:grpSpPr>
        <p:sp>
          <p:nvSpPr>
            <p:cNvPr id="64" name="Gleichschenkliges Dreieck 63">
              <a:extLst>
                <a:ext uri="{FF2B5EF4-FFF2-40B4-BE49-F238E27FC236}">
                  <a16:creationId xmlns:a16="http://schemas.microsoft.com/office/drawing/2014/main" id="{02BD10C8-D438-4A56-8012-F23E46CAFE1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69C6C79-A6BC-4136-BE2C-3FE8C4E0CCF6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Grafik 67">
            <a:extLst>
              <a:ext uri="{FF2B5EF4-FFF2-40B4-BE49-F238E27FC236}">
                <a16:creationId xmlns:a16="http://schemas.microsoft.com/office/drawing/2014/main" id="{D772E60D-6220-48BE-AAE8-527B35774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16" y="3116171"/>
            <a:ext cx="4700332" cy="313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3B6F960E-0EFF-4142-84DD-2FE64BD9A452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F3D5C053-BB13-4E36-9B49-3591541FD87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92691693-A762-4C35-BEDE-6EB8C9EB387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B1957FA3-4908-46FC-A220-F1B1A6A1E011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B82DCA13-8622-4A7F-93DF-E64F201F680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CA6AE1CE-BD71-42EB-93BD-E710B286FC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CD4E854-3475-45E0-BBBA-F388CBC5188F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6FC190AB-BAF7-45ED-9799-04B119FAE26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1D80B21D-EB30-452A-9A8E-0DCF69CFD6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C0D2607A-A367-4B1E-BC28-94181E8CFF29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061DC06F-AE4C-4D5C-937B-1782756BA9D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1D4F8357-D192-47FF-A40F-D4DBA2A803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Gleichschenkliges Dreieck 80">
            <a:extLst>
              <a:ext uri="{FF2B5EF4-FFF2-40B4-BE49-F238E27FC236}">
                <a16:creationId xmlns:a16="http://schemas.microsoft.com/office/drawing/2014/main" id="{310CBFAA-6659-4D9E-AE5D-27FFE75D3D89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1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FF4280-9347-49AA-861B-928A04FA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99F8B1A-DFE6-4FCE-A20E-B092EB26CD38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1AC7357-B33C-4B08-90DE-1039A1546BF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AB31105-8D6E-494A-AF9B-9817138F238F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0E1E726-8433-4C78-999C-327225EFD7A5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DB24FBFC-E78B-46DF-9592-EAD6354077E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E29222-7231-4DC9-9C57-E4579C57D52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525350D-0CC5-4853-BA73-85C1A9FE8F77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B6A78C-9991-4020-BBFD-287DF57E59FE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458B43-3946-4E72-A3F8-53842AB983D8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FE861EA-B9EE-479E-8329-45F27E4D31F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959008E9-3D52-4405-A5E0-C27C93654EA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0817611D-CD4F-45CD-8889-69481A5CFC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DE7798C-7F92-4892-AD82-5F24EDE0ADF1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7F6D2901-6432-419C-8964-44FDF6BA730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630BEBD-DE26-4143-8EAA-1DA0040403C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F227FD2-92FB-4A9C-A495-F917382F4580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07DF8C3-9CFE-4408-B970-86FEDB86E0D1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2152A360-596C-4DF2-9EC8-190D42FB408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FBF9A16-FE98-4711-9495-A11CD060387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C4CD98F3-179B-4173-8B9F-AA3D99B9DF44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7658049E-86DB-4AFC-AD03-0F47A4887C9F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35861FC-6535-472B-B421-5B9A86D24E5A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81D36A5D-7A24-4122-AB50-755D8A07B58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046D325D-6EC4-404A-B607-3287B79B762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56BB03D8-667A-47A2-83B5-7921D901A0CC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79FBC5F-4ED8-4E03-8615-5C75FE4FAEE0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0F391B0E-4121-4942-B22E-4A98866236B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FEFB1C7A-11B6-4686-AD02-0ECE9E74356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FD955EC-E611-4F5D-AF25-934138DDFE82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22AF4F68-CE01-47E0-8603-4D8997CA14E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1C026844-7F5B-4B07-ABB1-9DCAB0EDCD3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0AD6B19-0CF3-4735-A26D-C08FF4FC7AC0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204087CB-B4D2-43C1-971D-B5CDF881BD3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2FBBBCF1-9C97-4E65-AE13-9A295A5ADEC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012F8911-A7FD-481D-845A-55D7122BB5FD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216BB10-656B-4D68-A88C-C589B8792382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FA2DCEDC-7A5C-4474-B7E8-6FBB6CC369F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0F4E7D3F-220F-4381-9AE9-620770BABDA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642AC29-F07B-49F5-817F-C35418F0B10B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A2A4FAC-7E86-4214-A3C2-7A67931C9BBE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AFAB563E-6E85-4A63-B27D-508533523432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7E525FDD-E5D9-42DB-BD4F-10726661E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1DCC5B6D-A30B-4C00-B29B-89F202AD2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818D332-E188-4840-A8DB-68CFFEA75E17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F8D9EDE3-4FCF-4F58-8B5D-5B652E6FBE51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94D39FCA-B2B5-4CDB-B272-D05F833A8ED2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C2DC33D-F0D9-4C80-9A1A-74CC7FEFAFAA}"/>
              </a:ext>
            </a:extLst>
          </p:cNvPr>
          <p:cNvGrpSpPr/>
          <p:nvPr/>
        </p:nvGrpSpPr>
        <p:grpSpPr>
          <a:xfrm>
            <a:off x="5508705" y="2701138"/>
            <a:ext cx="223679" cy="188595"/>
            <a:chOff x="7425690" y="3147060"/>
            <a:chExt cx="223679" cy="188595"/>
          </a:xfrm>
        </p:grpSpPr>
        <p:sp>
          <p:nvSpPr>
            <p:cNvPr id="59" name="Gleichschenkliges Dreieck 58">
              <a:extLst>
                <a:ext uri="{FF2B5EF4-FFF2-40B4-BE49-F238E27FC236}">
                  <a16:creationId xmlns:a16="http://schemas.microsoft.com/office/drawing/2014/main" id="{68E3A940-FDFE-468A-B2F6-DF48FE36711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1CEC4C3-9C54-4A46-BA78-586D44BC9177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E722E84-9827-4B6B-A450-9187A6043856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E7CB7915-E28C-4922-9C5E-757841E2F88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F2ACC9A3-7DF1-4F86-8B53-C4937717CD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8695B63-54AF-4AA6-B97F-AA44B82B441A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F013B7F7-015D-4DC7-B6B4-75EA23CEAC3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5878088-F34A-4254-9400-59F4FBD8F8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D4497022-E7BC-426F-8EA2-4AA4C284C80A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100DFB1-8614-43EA-BBC4-47F8B80D3ED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19D9E496-FC18-4156-BC3F-58AFEF2AED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8C6B980-423C-42DE-A628-1C82A19CA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787" y="1273735"/>
            <a:ext cx="7094030" cy="484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668E37-1CA1-430E-BB07-185D4ECA9EEF}"/>
              </a:ext>
            </a:extLst>
          </p:cNvPr>
          <p:cNvSpPr txBox="1"/>
          <p:nvPr/>
        </p:nvSpPr>
        <p:spPr>
          <a:xfrm>
            <a:off x="5242488" y="6318344"/>
            <a:ext cx="87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Kanal ?</a:t>
            </a:r>
          </a:p>
        </p:txBody>
      </p: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6BD99AEC-50EF-4890-B4B1-56AF8DA0B30B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694321" y="4120122"/>
            <a:ext cx="986076" cy="2198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D13087CD-75CC-4FEA-8B76-8964F693145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680397" y="4075250"/>
            <a:ext cx="635047" cy="2243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C6DCF62B-8920-4AB7-BF64-B03F1F37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98" y="927013"/>
            <a:ext cx="8140274" cy="5760000"/>
          </a:xfrm>
          <a:prstGeom prst="rect">
            <a:avLst/>
          </a:prstGeom>
        </p:spPr>
      </p:pic>
      <p:sp>
        <p:nvSpPr>
          <p:cNvPr id="11" name="Line 2">
            <a:extLst>
              <a:ext uri="{FF2B5EF4-FFF2-40B4-BE49-F238E27FC236}">
                <a16:creationId xmlns:a16="http://schemas.microsoft.com/office/drawing/2014/main" id="{FBD2EF87-99EC-49B8-AFE7-BCD98383D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B4E0D86-CA25-4DDD-B657-A071251BE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6" name="Picture 6" descr="Biberfachstelle">
            <a:extLst>
              <a:ext uri="{FF2B5EF4-FFF2-40B4-BE49-F238E27FC236}">
                <a16:creationId xmlns:a16="http://schemas.microsoft.com/office/drawing/2014/main" id="{41233D6C-1C14-4E66-884D-28606958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Biberfachstelle\Logos\Info Fauna_CSCF.gif">
            <a:extLst>
              <a:ext uri="{FF2B5EF4-FFF2-40B4-BE49-F238E27FC236}">
                <a16:creationId xmlns:a16="http://schemas.microsoft.com/office/drawing/2014/main" id="{86027740-2E74-4B1E-8293-1E3BC12E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29F2B05-9E55-41FE-AAFC-32D86A16AC64}"/>
              </a:ext>
            </a:extLst>
          </p:cNvPr>
          <p:cNvSpPr/>
          <p:nvPr/>
        </p:nvSpPr>
        <p:spPr>
          <a:xfrm>
            <a:off x="4846320" y="2143760"/>
            <a:ext cx="3373120" cy="4318000"/>
          </a:xfrm>
          <a:custGeom>
            <a:avLst/>
            <a:gdLst>
              <a:gd name="connsiteX0" fmla="*/ 3373120 w 3373120"/>
              <a:gd name="connsiteY0" fmla="*/ 0 h 4318000"/>
              <a:gd name="connsiteX1" fmla="*/ 3058160 w 3373120"/>
              <a:gd name="connsiteY1" fmla="*/ 233680 h 4318000"/>
              <a:gd name="connsiteX2" fmla="*/ 2895600 w 3373120"/>
              <a:gd name="connsiteY2" fmla="*/ 325120 h 4318000"/>
              <a:gd name="connsiteX3" fmla="*/ 2550160 w 3373120"/>
              <a:gd name="connsiteY3" fmla="*/ 762000 h 4318000"/>
              <a:gd name="connsiteX4" fmla="*/ 2153920 w 3373120"/>
              <a:gd name="connsiteY4" fmla="*/ 1046480 h 4318000"/>
              <a:gd name="connsiteX5" fmla="*/ 1747520 w 3373120"/>
              <a:gd name="connsiteY5" fmla="*/ 1188720 h 4318000"/>
              <a:gd name="connsiteX6" fmla="*/ 1493520 w 3373120"/>
              <a:gd name="connsiteY6" fmla="*/ 1361440 h 4318000"/>
              <a:gd name="connsiteX7" fmla="*/ 1280160 w 3373120"/>
              <a:gd name="connsiteY7" fmla="*/ 1798320 h 4318000"/>
              <a:gd name="connsiteX8" fmla="*/ 1076960 w 3373120"/>
              <a:gd name="connsiteY8" fmla="*/ 2336800 h 4318000"/>
              <a:gd name="connsiteX9" fmla="*/ 762000 w 3373120"/>
              <a:gd name="connsiteY9" fmla="*/ 2875280 h 4318000"/>
              <a:gd name="connsiteX10" fmla="*/ 548640 w 3373120"/>
              <a:gd name="connsiteY10" fmla="*/ 3210560 h 4318000"/>
              <a:gd name="connsiteX11" fmla="*/ 487680 w 3373120"/>
              <a:gd name="connsiteY11" fmla="*/ 3708400 h 4318000"/>
              <a:gd name="connsiteX12" fmla="*/ 426720 w 3373120"/>
              <a:gd name="connsiteY12" fmla="*/ 3891280 h 4318000"/>
              <a:gd name="connsiteX13" fmla="*/ 0 w 3373120"/>
              <a:gd name="connsiteY13" fmla="*/ 4318000 h 4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3120" h="4318000">
                <a:moveTo>
                  <a:pt x="3373120" y="0"/>
                </a:moveTo>
                <a:cubicBezTo>
                  <a:pt x="3255433" y="89746"/>
                  <a:pt x="3137747" y="179493"/>
                  <a:pt x="3058160" y="233680"/>
                </a:cubicBezTo>
                <a:cubicBezTo>
                  <a:pt x="2978573" y="287867"/>
                  <a:pt x="2980267" y="237067"/>
                  <a:pt x="2895600" y="325120"/>
                </a:cubicBezTo>
                <a:cubicBezTo>
                  <a:pt x="2810933" y="413173"/>
                  <a:pt x="2673773" y="641773"/>
                  <a:pt x="2550160" y="762000"/>
                </a:cubicBezTo>
                <a:cubicBezTo>
                  <a:pt x="2426547" y="882227"/>
                  <a:pt x="2287693" y="975360"/>
                  <a:pt x="2153920" y="1046480"/>
                </a:cubicBezTo>
                <a:cubicBezTo>
                  <a:pt x="2020147" y="1117600"/>
                  <a:pt x="1857587" y="1136227"/>
                  <a:pt x="1747520" y="1188720"/>
                </a:cubicBezTo>
                <a:cubicBezTo>
                  <a:pt x="1637453" y="1241213"/>
                  <a:pt x="1571413" y="1259840"/>
                  <a:pt x="1493520" y="1361440"/>
                </a:cubicBezTo>
                <a:cubicBezTo>
                  <a:pt x="1415627" y="1463040"/>
                  <a:pt x="1349587" y="1635760"/>
                  <a:pt x="1280160" y="1798320"/>
                </a:cubicBezTo>
                <a:cubicBezTo>
                  <a:pt x="1210733" y="1960880"/>
                  <a:pt x="1163320" y="2157307"/>
                  <a:pt x="1076960" y="2336800"/>
                </a:cubicBezTo>
                <a:cubicBezTo>
                  <a:pt x="990600" y="2516293"/>
                  <a:pt x="850053" y="2729653"/>
                  <a:pt x="762000" y="2875280"/>
                </a:cubicBezTo>
                <a:cubicBezTo>
                  <a:pt x="673947" y="3020907"/>
                  <a:pt x="594360" y="3071707"/>
                  <a:pt x="548640" y="3210560"/>
                </a:cubicBezTo>
                <a:cubicBezTo>
                  <a:pt x="502920" y="3349413"/>
                  <a:pt x="508000" y="3594947"/>
                  <a:pt x="487680" y="3708400"/>
                </a:cubicBezTo>
                <a:cubicBezTo>
                  <a:pt x="467360" y="3821853"/>
                  <a:pt x="508000" y="3789680"/>
                  <a:pt x="426720" y="3891280"/>
                </a:cubicBezTo>
                <a:cubicBezTo>
                  <a:pt x="345440" y="3992880"/>
                  <a:pt x="172720" y="4155440"/>
                  <a:pt x="0" y="431800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09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 b="1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FF4280-9347-49AA-861B-928A04FA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99F8B1A-DFE6-4FCE-A20E-B092EB26CD38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1AC7357-B33C-4B08-90DE-1039A1546BF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AB31105-8D6E-494A-AF9B-9817138F238F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0E1E726-8433-4C78-999C-327225EFD7A5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DB24FBFC-E78B-46DF-9592-EAD6354077E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E29222-7231-4DC9-9C57-E4579C57D52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525350D-0CC5-4853-BA73-85C1A9FE8F77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B6A78C-9991-4020-BBFD-287DF57E59FE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458B43-3946-4E72-A3F8-53842AB983D8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FE861EA-B9EE-479E-8329-45F27E4D31F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959008E9-3D52-4405-A5E0-C27C93654EA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0817611D-CD4F-45CD-8889-69481A5CFC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DE7798C-7F92-4892-AD82-5F24EDE0ADF1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7F6D2901-6432-419C-8964-44FDF6BA730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630BEBD-DE26-4143-8EAA-1DA0040403C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F227FD2-92FB-4A9C-A495-F917382F4580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07DF8C3-9CFE-4408-B970-86FEDB86E0D1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2152A360-596C-4DF2-9EC8-190D42FB408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FBF9A16-FE98-4711-9495-A11CD060387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C4CD98F3-179B-4173-8B9F-AA3D99B9DF44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7658049E-86DB-4AFC-AD03-0F47A4887C9F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35861FC-6535-472B-B421-5B9A86D24E5A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81D36A5D-7A24-4122-AB50-755D8A07B58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046D325D-6EC4-404A-B607-3287B79B762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56BB03D8-667A-47A2-83B5-7921D901A0CC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79FBC5F-4ED8-4E03-8615-5C75FE4FAEE0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0F391B0E-4121-4942-B22E-4A98866236B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FEFB1C7A-11B6-4686-AD02-0ECE9E74356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FD955EC-E611-4F5D-AF25-934138DDFE82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22AF4F68-CE01-47E0-8603-4D8997CA14E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1C026844-7F5B-4B07-ABB1-9DCAB0EDCD3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0AD6B19-0CF3-4735-A26D-C08FF4FC7AC0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204087CB-B4D2-43C1-971D-B5CDF881BD3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2FBBBCF1-9C97-4E65-AE13-9A295A5ADEC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012F8911-A7FD-481D-845A-55D7122BB5FD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b="1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216BB10-656B-4D68-A88C-C589B8792382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FA2DCEDC-7A5C-4474-B7E8-6FBB6CC369F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0F4E7D3F-220F-4381-9AE9-620770BABDA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642AC29-F07B-49F5-817F-C35418F0B10B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A2A4FAC-7E86-4214-A3C2-7A67931C9BBE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AFAB563E-6E85-4A63-B27D-508533523432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7E525FDD-E5D9-42DB-BD4F-10726661E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1DCC5B6D-A30B-4C00-B29B-89F202AD2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818D332-E188-4840-A8DB-68CFFEA75E17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F8D9EDE3-4FCF-4F58-8B5D-5B652E6FBE51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94D39FCA-B2B5-4CDB-B272-D05F833A8ED2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C2DC33D-F0D9-4C80-9A1A-74CC7FEFAFAA}"/>
              </a:ext>
            </a:extLst>
          </p:cNvPr>
          <p:cNvGrpSpPr/>
          <p:nvPr/>
        </p:nvGrpSpPr>
        <p:grpSpPr>
          <a:xfrm>
            <a:off x="5508705" y="2701138"/>
            <a:ext cx="223679" cy="188595"/>
            <a:chOff x="7425690" y="3147060"/>
            <a:chExt cx="223679" cy="188595"/>
          </a:xfrm>
        </p:grpSpPr>
        <p:sp>
          <p:nvSpPr>
            <p:cNvPr id="59" name="Gleichschenkliges Dreieck 58">
              <a:extLst>
                <a:ext uri="{FF2B5EF4-FFF2-40B4-BE49-F238E27FC236}">
                  <a16:creationId xmlns:a16="http://schemas.microsoft.com/office/drawing/2014/main" id="{68E3A940-FDFE-468A-B2F6-DF48FE36711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1CEC4C3-9C54-4A46-BA78-586D44BC9177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E722E84-9827-4B6B-A450-9187A6043856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E7CB7915-E28C-4922-9C5E-757841E2F88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F2ACC9A3-7DF1-4F86-8B53-C4937717CD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8695B63-54AF-4AA6-B97F-AA44B82B441A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F013B7F7-015D-4DC7-B6B4-75EA23CEAC3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5878088-F34A-4254-9400-59F4FBD8F8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D4497022-E7BC-426F-8EA2-4AA4C284C80A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100DFB1-8614-43EA-BBC4-47F8B80D3ED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19D9E496-FC18-4156-BC3F-58AFEF2AED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fik 72">
            <a:extLst>
              <a:ext uri="{FF2B5EF4-FFF2-40B4-BE49-F238E27FC236}">
                <a16:creationId xmlns:a16="http://schemas.microsoft.com/office/drawing/2014/main" id="{7AE8E3E5-32F9-47BA-A6ED-13A839E16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787" y="1273735"/>
            <a:ext cx="7094030" cy="484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F9C25A94-4CCD-498F-8B25-5EAF55D78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62" y="2620766"/>
            <a:ext cx="3827277" cy="257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46572E-7DF5-44A0-B240-85E173717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021" y="1134447"/>
            <a:ext cx="3367527" cy="512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8A0A3C5F-464C-4232-9451-EF548FDAE25C}"/>
              </a:ext>
            </a:extLst>
          </p:cNvPr>
          <p:cNvCxnSpPr>
            <a:cxnSpLocks/>
          </p:cNvCxnSpPr>
          <p:nvPr/>
        </p:nvCxnSpPr>
        <p:spPr>
          <a:xfrm>
            <a:off x="4193639" y="2620766"/>
            <a:ext cx="549811" cy="18835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3DC83E96-CDC1-47BF-9133-6F2E8EE03C6F}"/>
              </a:ext>
            </a:extLst>
          </p:cNvPr>
          <p:cNvCxnSpPr>
            <a:cxnSpLocks/>
          </p:cNvCxnSpPr>
          <p:nvPr/>
        </p:nvCxnSpPr>
        <p:spPr>
          <a:xfrm flipV="1">
            <a:off x="4193639" y="4152900"/>
            <a:ext cx="578386" cy="92813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37F523B5-2AF0-4FC0-A632-0F0E96294DB9}"/>
              </a:ext>
            </a:extLst>
          </p:cNvPr>
          <p:cNvCxnSpPr>
            <a:cxnSpLocks/>
          </p:cNvCxnSpPr>
          <p:nvPr/>
        </p:nvCxnSpPr>
        <p:spPr>
          <a:xfrm flipV="1">
            <a:off x="6256674" y="1134448"/>
            <a:ext cx="612709" cy="167467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DBCE2E22-82E4-4994-9B80-73D60C83B3CF}"/>
              </a:ext>
            </a:extLst>
          </p:cNvPr>
          <p:cNvCxnSpPr>
            <a:cxnSpLocks/>
          </p:cNvCxnSpPr>
          <p:nvPr/>
        </p:nvCxnSpPr>
        <p:spPr>
          <a:xfrm flipH="1" flipV="1">
            <a:off x="6256674" y="4267200"/>
            <a:ext cx="626331" cy="198928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90">
            <a:extLst>
              <a:ext uri="{FF2B5EF4-FFF2-40B4-BE49-F238E27FC236}">
                <a16:creationId xmlns:a16="http://schemas.microsoft.com/office/drawing/2014/main" id="{799F5C17-5B66-45FD-B934-6D3A9BD9A072}"/>
              </a:ext>
            </a:extLst>
          </p:cNvPr>
          <p:cNvSpPr txBox="1"/>
          <p:nvPr/>
        </p:nvSpPr>
        <p:spPr>
          <a:xfrm>
            <a:off x="246690" y="6389329"/>
            <a:ext cx="566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«gefluteter» Drainagekanal zur Entwässerung des Waldes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6D0C5A96-C0FB-4CE8-AF30-CD9A8A198795}"/>
              </a:ext>
            </a:extLst>
          </p:cNvPr>
          <p:cNvSpPr txBox="1"/>
          <p:nvPr/>
        </p:nvSpPr>
        <p:spPr>
          <a:xfrm>
            <a:off x="8008116" y="6389329"/>
            <a:ext cx="129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Biber-Kanal</a:t>
            </a:r>
          </a:p>
        </p:txBody>
      </p:sp>
    </p:spTree>
    <p:extLst>
      <p:ext uri="{BB962C8B-B14F-4D97-AF65-F5344CB8AC3E}">
        <p14:creationId xmlns:p14="http://schemas.microsoft.com/office/powerpoint/2010/main" val="42849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6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1E2079-FAF6-4AF2-97B3-71718960A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B271B242-5D35-43CC-8256-88043069FF7C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893059F-BC7F-4C90-9FA2-17FE23779D41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BAA71E6-802E-4FA8-8613-421DA4431F5F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F6C8CE8-81CF-4A67-B20F-F663DC629097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1254A78-F6A6-4156-823D-06F59E6478ED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CFE03D3-7B4E-4FC2-87B3-DA203CF965E0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FFB8BA3-6B8B-4040-BA1A-1EB67EDF5D97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366E8A9-EB27-4D72-AE54-86B257379D8A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3C02F25-C0C9-4E87-B48B-4DFE488E2AED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E2727FB-1480-4E80-A929-7B8083130E16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88ACF987-8E8E-4650-A93D-A492EF4A257D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59AA442-E4DD-47D2-82D0-E75ACEEAAF3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397EFC3-E844-476F-9A39-F21853760234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C2EC3D6-6516-436A-B2C2-AF6248B846C7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0420046F-4FC0-4D07-B85B-AB285859524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46B7E8E-79DA-420A-87E1-141F158B452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427A1CAD-C01A-419C-A3AC-94552986C832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23281FA9-C7C8-4919-9D6F-33B8CEAC6910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29F63D6-FA8C-44CA-BB97-13686F0A57FE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8169313-0EFB-44A7-B58B-3B3B1ECDAB7A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0A374E78-D377-476A-9016-90478DF787E8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07B2CDBE-D434-490B-A55C-06DAB566A94F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0BF10DE-6F4D-4EA4-8AFE-2F737A6F98EE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6ADC3784-2576-4C40-9433-60586908ECD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193BB712-8734-4693-82B0-3D9D16588667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2C8FC69-5F50-4575-8885-FFF6D1FBC0C6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84753108-B498-4407-8BF3-8BDC42442AF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80702A83-5CE8-4F22-B996-C2DD1BF5A409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1B85E40-A435-4F97-83C2-7B80EFB861BC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C294EB5D-37DB-4A41-BD30-CB149F49133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25945FD4-7043-4E6C-A48C-D0938121F13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045D637A-44D5-4EBB-B7F1-9199AB56DEF3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6A9DA87-0716-4835-9B2A-BF6F59307765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4" name="Gleichschenkliges Dreieck 43">
              <a:extLst>
                <a:ext uri="{FF2B5EF4-FFF2-40B4-BE49-F238E27FC236}">
                  <a16:creationId xmlns:a16="http://schemas.microsoft.com/office/drawing/2014/main" id="{F79983E0-14CD-49D6-A50C-1E93309AD9A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572B5E6D-53AD-44D8-B2F6-DEE951A5A20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2C685EB-8E88-46A8-B967-ED5BD4D7B8C9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B4D89B-65BC-455B-A3FB-5FB1B5CBF0EF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FBF30753-FC2F-4524-9B4F-D9970D3F0BCD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BDBE32A5-F63E-45FC-8BEA-4001473D3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606A5913-563A-445E-8FDD-35A816A8F3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6C95D69-A6B6-443D-9C72-75A23CB9020B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2" name="Gleichschenkliges Dreieck 51">
              <a:extLst>
                <a:ext uri="{FF2B5EF4-FFF2-40B4-BE49-F238E27FC236}">
                  <a16:creationId xmlns:a16="http://schemas.microsoft.com/office/drawing/2014/main" id="{99CAB25B-262B-449D-BF76-A337972B0FE2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6BBF0D63-E78C-4471-8C9D-4A5D1C281EE0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Gleichschenkliges Dreieck 53">
            <a:extLst>
              <a:ext uri="{FF2B5EF4-FFF2-40B4-BE49-F238E27FC236}">
                <a16:creationId xmlns:a16="http://schemas.microsoft.com/office/drawing/2014/main" id="{A8303B32-BFB6-4AF0-B585-BF381F05D682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94991625-F2C9-48C8-B75A-211EBB18A5A2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5198648" y="2673794"/>
            <a:ext cx="480210" cy="56242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ACE1D51-A35D-43BF-80DB-27A073CF769B}"/>
              </a:ext>
            </a:extLst>
          </p:cNvPr>
          <p:cNvCxnSpPr>
            <a:cxnSpLocks/>
          </p:cNvCxnSpPr>
          <p:nvPr/>
        </p:nvCxnSpPr>
        <p:spPr>
          <a:xfrm flipV="1">
            <a:off x="5198648" y="3334153"/>
            <a:ext cx="480210" cy="278304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58843A87-6CBD-4E74-91B7-D993700FEF58}"/>
              </a:ext>
            </a:extLst>
          </p:cNvPr>
          <p:cNvSpPr txBox="1"/>
          <p:nvPr/>
        </p:nvSpPr>
        <p:spPr>
          <a:xfrm>
            <a:off x="6290015" y="5986431"/>
            <a:ext cx="582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/>
              <a:t>Frassplatz</a:t>
            </a:r>
            <a:r>
              <a:rPr lang="de-CH" sz="2400" b="1" dirty="0"/>
              <a:t> am Ufer: mehrere abgenagte Äste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EB436B4F-BD5A-499B-ADFC-856ECCA0AC1A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71353D3D-862C-4C7F-B65A-3CF79C9C84E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5DBF43B-A192-4323-B2DD-9C82BC2A7E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A05BC7B-1018-49F2-AA70-C112B6BD92B7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4AF8BFF4-C8B0-4A97-B11C-3075BDC069D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1EFB88AE-76B7-49AF-AA9B-82651E55C7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6E0D719C-FD31-4529-8D74-70F783D585BA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0F8F0BCB-2E50-42BB-BE36-615F046239F1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5ADCD158-FA12-4192-96F5-6B3B2859C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4D4234B6-4D8A-4B76-A5F9-8243100E2385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9A96C7B0-1DBE-4B1D-BAB3-0A952B28C0FC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9144AED5-6621-46EB-AA47-8E138F9DA7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Grafik 75" descr="Ein Bild, das Gras, draußen, Pflanze, Baum enthält.&#10;&#10;Automatisch generierte Beschreibung">
            <a:extLst>
              <a:ext uri="{FF2B5EF4-FFF2-40B4-BE49-F238E27FC236}">
                <a16:creationId xmlns:a16="http://schemas.microsoft.com/office/drawing/2014/main" id="{EFF2566F-A5B6-4D3A-BC6D-E4D673F99F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2"/>
          <a:stretch/>
        </p:blipFill>
        <p:spPr>
          <a:xfrm>
            <a:off x="16107" y="2673794"/>
            <a:ext cx="5171914" cy="347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5D65FD45-5EF9-4DBF-8EAC-1B4538920C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38"/>
          <a:stretch/>
        </p:blipFill>
        <p:spPr>
          <a:xfrm>
            <a:off x="92453" y="2673794"/>
            <a:ext cx="5096019" cy="34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" name="Gleichschenkliges Dreieck 76">
            <a:extLst>
              <a:ext uri="{FF2B5EF4-FFF2-40B4-BE49-F238E27FC236}">
                <a16:creationId xmlns:a16="http://schemas.microsoft.com/office/drawing/2014/main" id="{A3931603-0C28-475C-AC56-79259141D36E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243904C8-74A4-45E2-B285-775ADF4C9CBF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80C6483B-331D-420E-B970-1CCE8F4E199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CB09FD25-02BA-4C69-8EB5-385213DB20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9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335225B-58B1-41CC-BF41-874D2BEB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F04FC48-9B71-4A9E-9A99-B87490537834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E905E1-9DD0-4C23-A8AC-59D5BB13B903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EBBC071-0749-4094-A30D-AB807D9296C1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324A0BE-4B94-4228-9637-38BFC9F677FC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F4DE73D5-1723-4652-ABFA-750BE3CC189E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7509957-9B82-492C-A827-8E7CF06559E9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3ED962BD-8D1E-4714-9E33-61E9441F09BB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0EB2E29-C7E8-4054-B9A6-FAA5FDD03E55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B54ED6F-167C-43D6-B2B5-6D18E61BB9EA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B233473-6D03-4B43-89C5-DF5BC703DC3C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EA5BA4B4-60F4-4793-A25C-7717139581B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407FCB55-DFFE-4DD3-90B1-E41E739811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31C7549-11E2-4EE5-A2F1-2E5B2AA9DDCD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FBBE89CB-588F-40B9-A37A-DF5C33589BDE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94FAD3B7-C020-4182-952E-556718867A38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C065DA13-EC72-483A-BE63-D51CAEC96D8A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199800A-DF51-4CAA-A2F6-1808A8275741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ADAFDF39-F035-4F94-BADB-F1AD12AC6ECA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63F30E10-139F-47A2-A19D-5311A8059D1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Gleichschenkliges Dreieck 38">
            <a:extLst>
              <a:ext uri="{FF2B5EF4-FFF2-40B4-BE49-F238E27FC236}">
                <a16:creationId xmlns:a16="http://schemas.microsoft.com/office/drawing/2014/main" id="{15BBD866-3D01-48BE-8F56-F5CD9DE754A1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7FF8E588-D33E-46C8-A965-5D40E40625BF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F2F57EF-AA1F-480A-96B5-EC1D7A42BA8C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42" name="Gleichschenkliges Dreieck 41">
              <a:extLst>
                <a:ext uri="{FF2B5EF4-FFF2-40B4-BE49-F238E27FC236}">
                  <a16:creationId xmlns:a16="http://schemas.microsoft.com/office/drawing/2014/main" id="{F0530521-58E3-46B5-9248-8C2980B369A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B1E047CB-199E-44D7-A95F-35B3AF40315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41532A5B-0340-41C2-82BD-798A612E38B5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6E284B6-465D-491F-AA64-BAAB1CB075E6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46" name="Gleichschenkliges Dreieck 45">
              <a:extLst>
                <a:ext uri="{FF2B5EF4-FFF2-40B4-BE49-F238E27FC236}">
                  <a16:creationId xmlns:a16="http://schemas.microsoft.com/office/drawing/2014/main" id="{5F4F3AA4-1598-4E56-81A7-7D882F2A5D18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BC7D3011-81B5-4FF7-BBAC-A509F1A0B30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6007E89-E04E-479D-8EC9-5412AB7DBEF6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9" name="Gleichschenkliges Dreieck 48">
              <a:extLst>
                <a:ext uri="{FF2B5EF4-FFF2-40B4-BE49-F238E27FC236}">
                  <a16:creationId xmlns:a16="http://schemas.microsoft.com/office/drawing/2014/main" id="{4D29D415-D483-4B59-ADD3-FAB4DB71BA2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2E92C52A-4F71-402A-B1C4-2B34E5F2F5C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BF57884-8D5C-4730-9E78-B2C9ED395E5D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52" name="Gleichschenkliges Dreieck 51">
              <a:extLst>
                <a:ext uri="{FF2B5EF4-FFF2-40B4-BE49-F238E27FC236}">
                  <a16:creationId xmlns:a16="http://schemas.microsoft.com/office/drawing/2014/main" id="{E9470919-9B8C-41AA-82B3-4EE62814B46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07D40586-2874-49BB-BE10-ABC2020900A9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7018F8B4-16EA-4579-8D37-A3962CB94821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A0CB08D7-2225-4315-A0F6-E88B69D35BC7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56" name="Gleichschenkliges Dreieck 55">
              <a:extLst>
                <a:ext uri="{FF2B5EF4-FFF2-40B4-BE49-F238E27FC236}">
                  <a16:creationId xmlns:a16="http://schemas.microsoft.com/office/drawing/2014/main" id="{1B558FD0-6468-470C-B34D-DDE679A8F07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AC89A36C-4EB7-4736-9AE3-26777E1DCE8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79FBB0D-ED24-4EF2-818E-D04363AD5790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8C19E57D-C755-4AA3-A2D1-C2E3C6340272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A69EAD0A-AEF5-4707-800A-C34024CA3700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EA58F767-AA82-4850-8AC1-7537BD4A7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74BBBB0F-1488-4852-A692-795D40587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45FFCB46-5D9C-42AF-9081-E159A388F4CB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64" name="Gleichschenkliges Dreieck 63">
              <a:extLst>
                <a:ext uri="{FF2B5EF4-FFF2-40B4-BE49-F238E27FC236}">
                  <a16:creationId xmlns:a16="http://schemas.microsoft.com/office/drawing/2014/main" id="{620F13D2-2C5F-402A-A7D6-BC8F6B3A0EEC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722CCB6-60B2-4791-B4E3-EA1E28E51A58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Gleichschenkliges Dreieck 65">
            <a:extLst>
              <a:ext uri="{FF2B5EF4-FFF2-40B4-BE49-F238E27FC236}">
                <a16:creationId xmlns:a16="http://schemas.microsoft.com/office/drawing/2014/main" id="{C5C66E68-37FC-4436-B1B1-CE2CFDAE5EE3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AA3216A3-1C21-4F17-8A7D-97F6549FCBA0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5B5AD362-1CD4-45B5-AC1D-27829AAB785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9D68F0A4-A867-4009-93E4-E2CFBE3470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5EEEF80B-5AE8-455C-80B6-BBA59497DAC6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74CC87E0-C8A6-4244-B1EA-1FC1FD52303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3E068620-481F-4C5C-AB62-FECDFFEB56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A61E4C0D-7322-46B9-AEF4-05087A578AC4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D104CEB9-CA80-48AA-AD72-9E1DAB65844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E5EBB560-5E48-48ED-856A-2A3E6D1B77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Gleichschenkliges Dreieck 75">
            <a:extLst>
              <a:ext uri="{FF2B5EF4-FFF2-40B4-BE49-F238E27FC236}">
                <a16:creationId xmlns:a16="http://schemas.microsoft.com/office/drawing/2014/main" id="{5DD439FF-A5CF-4E1C-9CEC-F822C62468B4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7" name="Gleichschenkliges Dreieck 76">
            <a:extLst>
              <a:ext uri="{FF2B5EF4-FFF2-40B4-BE49-F238E27FC236}">
                <a16:creationId xmlns:a16="http://schemas.microsoft.com/office/drawing/2014/main" id="{C3726692-394A-4E52-A595-9CE6CD15B0DD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8" name="Gleichschenkliges Dreieck 77">
            <a:extLst>
              <a:ext uri="{FF2B5EF4-FFF2-40B4-BE49-F238E27FC236}">
                <a16:creationId xmlns:a16="http://schemas.microsoft.com/office/drawing/2014/main" id="{9E8555B3-E37E-47E9-A412-C1D50F5ACE00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F29D8DF8-3833-42DF-BD56-B55958307596}"/>
              </a:ext>
            </a:extLst>
          </p:cNvPr>
          <p:cNvGrpSpPr/>
          <p:nvPr/>
        </p:nvGrpSpPr>
        <p:grpSpPr>
          <a:xfrm>
            <a:off x="5016277" y="2860836"/>
            <a:ext cx="223679" cy="188595"/>
            <a:chOff x="7425690" y="3147060"/>
            <a:chExt cx="223679" cy="188595"/>
          </a:xfrm>
          <a:solidFill>
            <a:srgbClr val="FF0000"/>
          </a:solidFill>
        </p:grpSpPr>
        <p:sp>
          <p:nvSpPr>
            <p:cNvPr id="80" name="Gleichschenkliges Dreieck 79">
              <a:extLst>
                <a:ext uri="{FF2B5EF4-FFF2-40B4-BE49-F238E27FC236}">
                  <a16:creationId xmlns:a16="http://schemas.microsoft.com/office/drawing/2014/main" id="{A70E8CC2-C787-400F-8AF2-EF19B1DF777F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877AD8A8-2A9A-495D-9F8C-099B6221794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Gleichschenkliges Dreieck 81">
            <a:extLst>
              <a:ext uri="{FF2B5EF4-FFF2-40B4-BE49-F238E27FC236}">
                <a16:creationId xmlns:a16="http://schemas.microsoft.com/office/drawing/2014/main" id="{9EA04D56-3459-46BF-9CA5-1E8850047808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3D017987-6115-4A45-AA91-6A052DD4CFEE}"/>
              </a:ext>
            </a:extLst>
          </p:cNvPr>
          <p:cNvCxnSpPr>
            <a:cxnSpLocks/>
          </p:cNvCxnSpPr>
          <p:nvPr/>
        </p:nvCxnSpPr>
        <p:spPr>
          <a:xfrm flipH="1">
            <a:off x="5148966" y="1448089"/>
            <a:ext cx="385716" cy="141274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A0270544-E15B-4B7A-BAAF-93F92AB9F1B6}"/>
              </a:ext>
            </a:extLst>
          </p:cNvPr>
          <p:cNvCxnSpPr>
            <a:cxnSpLocks/>
          </p:cNvCxnSpPr>
          <p:nvPr/>
        </p:nvCxnSpPr>
        <p:spPr>
          <a:xfrm flipH="1" flipV="1">
            <a:off x="5148966" y="3049431"/>
            <a:ext cx="385716" cy="257400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>
            <a:extLst>
              <a:ext uri="{FF2B5EF4-FFF2-40B4-BE49-F238E27FC236}">
                <a16:creationId xmlns:a16="http://schemas.microsoft.com/office/drawing/2014/main" id="{02D2ED37-72F5-46EB-8CAD-F24766378B35}"/>
              </a:ext>
            </a:extLst>
          </p:cNvPr>
          <p:cNvSpPr txBox="1"/>
          <p:nvPr/>
        </p:nvSpPr>
        <p:spPr>
          <a:xfrm>
            <a:off x="740406" y="6223717"/>
            <a:ext cx="108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Alter </a:t>
            </a:r>
            <a:r>
              <a:rPr lang="de-CH" b="1" dirty="0" err="1"/>
              <a:t>Fällplatz</a:t>
            </a:r>
            <a:r>
              <a:rPr lang="de-CH" b="1" dirty="0"/>
              <a:t> (mind. Von letztem Winter). Diese werden nicht kartiert, wenn keine rinde frisch abgefressen ist. 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9CACCE71-A9D0-4C3C-82FF-2520A80072BF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588BE5DD-DC28-4901-9E79-180FA49BDCDE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9E2CE564-00FD-4F9B-B506-11D7382131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6CF9ACB-CF97-4E15-97F2-1038B964C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682" y="1448089"/>
            <a:ext cx="6303506" cy="41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98FF5D91-DFE0-409B-941F-A8585E18D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040" y="1448088"/>
            <a:ext cx="6275504" cy="4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1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9533FC5-2032-4D58-B678-4B2F3490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142" name="Gleichschenkliges Dreieck 141">
            <a:extLst>
              <a:ext uri="{FF2B5EF4-FFF2-40B4-BE49-F238E27FC236}">
                <a16:creationId xmlns:a16="http://schemas.microsoft.com/office/drawing/2014/main" id="{8A1F80E7-FF68-489D-B666-71C402DE6F42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3" name="Gleichschenkliges Dreieck 142">
            <a:extLst>
              <a:ext uri="{FF2B5EF4-FFF2-40B4-BE49-F238E27FC236}">
                <a16:creationId xmlns:a16="http://schemas.microsoft.com/office/drawing/2014/main" id="{80461381-0E0A-44FE-9233-F047453CC727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4" name="Gleichschenkliges Dreieck 143">
            <a:extLst>
              <a:ext uri="{FF2B5EF4-FFF2-40B4-BE49-F238E27FC236}">
                <a16:creationId xmlns:a16="http://schemas.microsoft.com/office/drawing/2014/main" id="{71C535B5-B97B-439B-BCA2-DD7C750392C8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69663C9C-5339-4FF9-BBFD-DC5F225CE192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87C33036-6377-4CC8-A4D2-3690AAF070D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FA2EDD03-96B6-4993-A491-ABD6F146DF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75254EE-D7C0-4FBD-B373-985D20A387F2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ED724A4-8E84-4E4F-A241-FC7B98D81474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37474A0-8314-4ED3-81AB-AB52D776724E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A575A8A-EAAF-428A-A2F7-63F8A1766DF2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386CD59-6896-46E0-B5B6-DFC3CAB037D2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5AB7E9B-242C-466D-A9C9-56AF180DD17A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5B3E14F-B149-4C5A-BCA7-ED58B14109A7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B55A7B-C245-480F-983B-16A5D93539A6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D75FCCF-1FBD-4770-8FD2-5195211097AF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48E95D0-2AF8-4597-8E21-149C79A32093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36F2E7F-B404-4DDB-9537-01BC675F385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DBDDE3CE-2A6C-49A2-B51E-59A74EDA68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1F3F14E-E7CF-4E4B-99BE-A2CA1851C1B4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7D3293A0-84C1-4C2F-B766-39BFC392BCC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144DDD0-DCEF-4E50-B25B-9BFFCC6B0511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F299837-FC76-4CBA-8518-7BF847571463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DEB5AFF-21D2-47DA-B8F9-48C49473D2E8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2E62092E-1DDD-4ED1-9FE9-688A0514CAA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39659565-DCE3-4CDF-B863-C1988786DA0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A2C74F66-A9B9-47AD-BE6C-C4565EC9BEFB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9E92F117-3128-4797-9237-3C20390F1B3C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BCD51A8-6A5B-4A25-BAA1-9FE1187E6D30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0E5FC23D-2B11-49F7-A975-153EDAC8D72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34F71F74-468D-4A29-AF56-1F70157F6C2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4F8E7869-B785-4D98-BFD3-7BD1C3B7BA2C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00E5301-AD9C-41BB-9E5C-A3C4F68024D6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0750EC27-AB5E-46D9-953C-6351DFBBF48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686DEE74-7E75-45BF-9E96-3C61900353F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7AE0333-44F5-409A-84B8-B0AD3AAD9E41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FE2112C2-8E39-4D57-81F0-744A38C8CE4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E3942051-D429-4532-B9DB-BFC7337060F2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4A1554B-BFCC-4128-8D3A-5389ACE0506D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FC370621-018A-41F6-94AB-60D82C7B15C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06B5F788-9CB7-481C-9FAF-0D1CAC9BC05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5349ED68-CEC8-4E2C-94A8-A0273178E6CF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4C65CE2-32E9-4645-BD24-0AB9D5822A17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859B728C-5A62-457E-9CE9-3E08F8BEE7E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8EBD4EB-397D-43AF-B3BF-9D25AD44E809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029E7E4-3DB2-4760-8A6E-0C413ED42AA9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8236412-9F92-44AF-8127-7BCC88359A9E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C1CA8926-5F6B-41AD-867D-6495C77B392E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288879A-1A08-4FCD-BF03-D37F14C46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AF13D41D-17C5-4394-B2DF-53DFED855B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7DAFF5F-2369-4C57-96ED-3E8D474037C5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E89633FF-519B-4F34-A9EF-C8B1B51A76F1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1A873358-C60F-430E-87BE-399D0D773F1D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Gleichschenkliges Dreieck 56">
            <a:extLst>
              <a:ext uri="{FF2B5EF4-FFF2-40B4-BE49-F238E27FC236}">
                <a16:creationId xmlns:a16="http://schemas.microsoft.com/office/drawing/2014/main" id="{A4CDA7AD-7ED5-47A6-9991-7D2D5F872175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CF744543-E30C-4310-A8BA-F86914969BA9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ADB239E7-E307-4298-B938-BA64E7E4B72A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ED7F312F-E0D2-405B-BCA8-84DD8D03D2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CC3E028A-ADF4-472C-ABBD-C20CC5A73A85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99990EB0-9E4F-46BE-A491-5D9D743C102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DFAAC25F-3FB6-46FF-9E49-ECA5A4596E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6BD685D3-9CFD-400C-A88A-29BF49DEE10E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6F4C220-54CD-443B-B613-A9A49F222F6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7208B88E-23AA-4081-9DA2-CE5559CF8F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Gleichschenkliges Dreieck 110">
            <a:extLst>
              <a:ext uri="{FF2B5EF4-FFF2-40B4-BE49-F238E27FC236}">
                <a16:creationId xmlns:a16="http://schemas.microsoft.com/office/drawing/2014/main" id="{CFC81DBF-BE65-44FA-98D9-C2025A6B0C32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 descr="Ein Bild, das Gras, Baum, draußen, Pflanze enthält.&#10;&#10;Automatisch generierte Beschreibung">
            <a:extLst>
              <a:ext uri="{FF2B5EF4-FFF2-40B4-BE49-F238E27FC236}">
                <a16:creationId xmlns:a16="http://schemas.microsoft.com/office/drawing/2014/main" id="{A89F4FB0-E116-4A37-9F38-93E260C9B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42" y="1397469"/>
            <a:ext cx="76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9F4779E8-94C5-4FA7-B563-A1B46DCC3ED3}"/>
              </a:ext>
            </a:extLst>
          </p:cNvPr>
          <p:cNvCxnSpPr>
            <a:cxnSpLocks/>
          </p:cNvCxnSpPr>
          <p:nvPr/>
        </p:nvCxnSpPr>
        <p:spPr>
          <a:xfrm flipH="1">
            <a:off x="3899366" y="1448089"/>
            <a:ext cx="406592" cy="150859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0BF674EB-A1E2-470C-98C9-4B8EEE9EF9A9}"/>
              </a:ext>
            </a:extLst>
          </p:cNvPr>
          <p:cNvCxnSpPr>
            <a:cxnSpLocks/>
          </p:cNvCxnSpPr>
          <p:nvPr/>
        </p:nvCxnSpPr>
        <p:spPr>
          <a:xfrm flipH="1" flipV="1">
            <a:off x="3886677" y="3225028"/>
            <a:ext cx="397237" cy="251978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5A62A281-7AA5-4348-B71F-EA77855FCEAC}"/>
              </a:ext>
            </a:extLst>
          </p:cNvPr>
          <p:cNvSpPr/>
          <p:nvPr/>
        </p:nvSpPr>
        <p:spPr>
          <a:xfrm>
            <a:off x="3782366" y="3019284"/>
            <a:ext cx="151240" cy="1431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22" name="Gerader Verbinder 121">
            <a:extLst>
              <a:ext uri="{FF2B5EF4-FFF2-40B4-BE49-F238E27FC236}">
                <a16:creationId xmlns:a16="http://schemas.microsoft.com/office/drawing/2014/main" id="{802F139D-3EA7-4368-A2A9-9C82A65E172F}"/>
              </a:ext>
            </a:extLst>
          </p:cNvPr>
          <p:cNvCxnSpPr/>
          <p:nvPr/>
        </p:nvCxnSpPr>
        <p:spPr>
          <a:xfrm>
            <a:off x="3976688" y="298198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feld 124">
            <a:extLst>
              <a:ext uri="{FF2B5EF4-FFF2-40B4-BE49-F238E27FC236}">
                <a16:creationId xmlns:a16="http://schemas.microsoft.com/office/drawing/2014/main" id="{ED409187-FA52-4AE5-A210-2096607DDB56}"/>
              </a:ext>
            </a:extLst>
          </p:cNvPr>
          <p:cNvSpPr txBox="1"/>
          <p:nvPr/>
        </p:nvSpPr>
        <p:spPr>
          <a:xfrm>
            <a:off x="6290015" y="5986431"/>
            <a:ext cx="574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Eingestürzter Erdbau, Nagespuren, Ausstieg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0154BA40-3569-44AF-B53A-5FCE089C9C7A}"/>
              </a:ext>
            </a:extLst>
          </p:cNvPr>
          <p:cNvGrpSpPr/>
          <p:nvPr/>
        </p:nvGrpSpPr>
        <p:grpSpPr>
          <a:xfrm>
            <a:off x="3745273" y="2785052"/>
            <a:ext cx="225425" cy="225425"/>
            <a:chOff x="6510336" y="2924175"/>
            <a:chExt cx="225425" cy="225425"/>
          </a:xfrm>
        </p:grpSpPr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CC6D548E-C701-42F6-BEA6-DF4938E36FC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8F46A5A8-9F7F-4948-95A8-28A9A3E7BD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1F0638C9-8657-418C-98F3-FD3C4C3FE305}"/>
              </a:ext>
            </a:extLst>
          </p:cNvPr>
          <p:cNvCxnSpPr/>
          <p:nvPr/>
        </p:nvCxnSpPr>
        <p:spPr>
          <a:xfrm>
            <a:off x="6239845" y="3695565"/>
            <a:ext cx="815230" cy="2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id="{60208D4D-F828-43D4-B6E9-AF58A6E620C8}"/>
              </a:ext>
            </a:extLst>
          </p:cNvPr>
          <p:cNvCxnSpPr>
            <a:cxnSpLocks/>
          </p:cNvCxnSpPr>
          <p:nvPr/>
        </p:nvCxnSpPr>
        <p:spPr>
          <a:xfrm>
            <a:off x="8153296" y="3907542"/>
            <a:ext cx="1781279" cy="2209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r Verbinder 132">
            <a:extLst>
              <a:ext uri="{FF2B5EF4-FFF2-40B4-BE49-F238E27FC236}">
                <a16:creationId xmlns:a16="http://schemas.microsoft.com/office/drawing/2014/main" id="{2B300B6A-E92E-4174-8AD8-973053288700}"/>
              </a:ext>
            </a:extLst>
          </p:cNvPr>
          <p:cNvCxnSpPr>
            <a:cxnSpLocks/>
          </p:cNvCxnSpPr>
          <p:nvPr/>
        </p:nvCxnSpPr>
        <p:spPr>
          <a:xfrm>
            <a:off x="10732296" y="3907542"/>
            <a:ext cx="562947" cy="2209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81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20" grpId="0" animBg="1"/>
      <p:bldP spid="1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3B434C-C830-46A4-AD98-CE17F977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DD0762A-B7EE-4843-9221-74F233FA9C1D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A0509ED3-DD11-411B-91B4-D1880A9FE1BE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78824CAC-B5C1-4396-8397-82534F32E97E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B470C73-502B-4C0C-AD78-8A3A25D11037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D38591B-CB62-4B08-ACF9-A3CD80B190FE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150A9B6-B154-46BF-8CFD-C12E5ED0D653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B242BC17-0618-401D-904C-B6562955EA3A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EBCF9A-E294-42DF-B586-4009C814AE1F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72F03D-B535-4DC5-8835-6F407C643361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C82DFAB-064D-4255-976C-C4FCA0D913B6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60B00C0A-3A5A-4FAE-B73D-5154146C1915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B670D19C-6DF5-426E-AF96-2615A6A3AE7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44DCE9C-16FD-4F09-AB7F-B187CE07BB5F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D7AA19E4-DF7C-4876-9351-F1A56047608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CAA0E3A-B327-45B5-AAD5-5CDAC072BB7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62C814C-7C53-4B95-B96B-EBD542BB1F92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AAE7164-B1F6-436D-8A4A-2D2992DC04FD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0CF0FA87-634B-43E4-A400-D945C4F3F45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B8AFBFBF-E529-481F-AEB0-8B16C8344F65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7C0D5DF9-A108-4507-B907-06CCA5EFD089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793672B9-2B0B-4A53-917C-DBC98CA9B1C6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BA316B1-8EBC-4F86-A9C8-F1F0A2C1EF93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989B66FE-9F47-4AAA-B18C-D8C4479F93C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13F82D13-2138-4377-9F2F-80F6150A1238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296CD50A-EC3B-400C-9AE4-6F5595B99334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CCCFE4F-5FF2-4C10-B310-15CFC320AFDE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AEEB297E-F102-4080-85A1-B1C18C15B48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5855B10-FC83-466E-9E03-C6B56EDB7DDF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FDCBAF8-18AD-4DBB-979C-6ECE94B38655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4A2EE682-113B-49DF-AD9B-3758EF02292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27BB8CAD-B432-4A07-B58A-02C162CEDF98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4F6539C-25E6-4A7C-ADFD-9E515C945762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3FAF26EF-D397-4A55-9DB1-6B77A51F9BAF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4FBAB74C-BACF-4B38-A681-F8DC018F763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66273230-7942-40FA-B3A9-072BF402E13D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E4527ED4-2E67-4394-A1BC-DDECA0922856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6729D24B-28FC-41D9-BEF2-5006EC6489E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25B2D39A-6015-40CC-9CEE-0E97F6AB6A8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95171BAB-62A6-4B4B-8DF3-A0B05B5E58E7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8C258B8F-3C81-4254-831B-1EF0A264DC07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36B26106-B979-4286-AC45-6CC5AAF6EED1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158C022F-F065-4FC4-BF70-EDDE52906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D5B9DE0F-0AB9-4532-BEF2-F7555D7BA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CADE6E8E-67BA-490A-A139-AD7161961083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68E0660F-BCED-4387-9314-990D762D32E4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E9CE3BA8-F786-4E2B-A622-B7CF2A2EF84E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Gleichschenkliges Dreieck 56">
            <a:extLst>
              <a:ext uri="{FF2B5EF4-FFF2-40B4-BE49-F238E27FC236}">
                <a16:creationId xmlns:a16="http://schemas.microsoft.com/office/drawing/2014/main" id="{C9E5E6AD-5911-4E57-B156-963225F0DC29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C94238A-4985-4D1A-A913-5CE8414AD4B7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94171318-4814-4243-97B8-3DC996D7154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AD601B22-DA7B-42F7-A6A8-2D2316D5ED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F859B2DE-DDE2-4EB2-B75D-F7C75BA96C39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9901F7F5-1DDA-4282-AA9A-27146D2AF79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29C447D1-9653-4014-B292-CE6E1712BD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B2EE7289-4A3E-43ED-A835-65D82A598ABA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137DDF0D-E418-4327-B3A5-EA01239863A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81A15825-958E-4A20-9589-9FC3F9DE59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Gleichschenkliges Dreieck 66">
            <a:extLst>
              <a:ext uri="{FF2B5EF4-FFF2-40B4-BE49-F238E27FC236}">
                <a16:creationId xmlns:a16="http://schemas.microsoft.com/office/drawing/2014/main" id="{4F46BCCE-14B0-4484-A6BA-ED17FFBA36D4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A724754B-009E-410D-ADFC-CEABBED10A23}"/>
              </a:ext>
            </a:extLst>
          </p:cNvPr>
          <p:cNvSpPr txBox="1"/>
          <p:nvPr/>
        </p:nvSpPr>
        <p:spPr>
          <a:xfrm>
            <a:off x="6290015" y="5986431"/>
            <a:ext cx="295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Ausstieg und </a:t>
            </a:r>
            <a:r>
              <a:rPr lang="de-CH" sz="2400" b="1" dirty="0" err="1"/>
              <a:t>Fällplatz</a:t>
            </a:r>
            <a:endParaRPr lang="de-CH" sz="2400" b="1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6AF77B1-BFBE-4934-BA97-6FAB70192B21}"/>
              </a:ext>
            </a:extLst>
          </p:cNvPr>
          <p:cNvSpPr/>
          <p:nvPr/>
        </p:nvSpPr>
        <p:spPr>
          <a:xfrm>
            <a:off x="3782366" y="3019284"/>
            <a:ext cx="151240" cy="1431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20E3AD52-D30A-48FB-9234-9F4F770B6527}"/>
              </a:ext>
            </a:extLst>
          </p:cNvPr>
          <p:cNvCxnSpPr/>
          <p:nvPr/>
        </p:nvCxnSpPr>
        <p:spPr>
          <a:xfrm>
            <a:off x="3976688" y="298198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12E8D9EA-AC9A-4F8D-A281-6E8496E94825}"/>
              </a:ext>
            </a:extLst>
          </p:cNvPr>
          <p:cNvGrpSpPr/>
          <p:nvPr/>
        </p:nvGrpSpPr>
        <p:grpSpPr>
          <a:xfrm>
            <a:off x="3745273" y="2785052"/>
            <a:ext cx="225425" cy="225425"/>
            <a:chOff x="6510336" y="2924175"/>
            <a:chExt cx="225425" cy="225425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EBF75162-8678-44AE-8ADD-64B4A8D74AB1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124710AD-C54A-4FA6-9443-74987F4668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Gleichschenkliges Dreieck 74">
            <a:extLst>
              <a:ext uri="{FF2B5EF4-FFF2-40B4-BE49-F238E27FC236}">
                <a16:creationId xmlns:a16="http://schemas.microsoft.com/office/drawing/2014/main" id="{5E7B9553-8C00-4A86-91D8-38C03D756E87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6" name="Gleichschenkliges Dreieck 75">
            <a:extLst>
              <a:ext uri="{FF2B5EF4-FFF2-40B4-BE49-F238E27FC236}">
                <a16:creationId xmlns:a16="http://schemas.microsoft.com/office/drawing/2014/main" id="{2DA754D6-79F1-4250-A3AC-D41EBCCCB898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7" name="Gleichschenkliges Dreieck 76">
            <a:extLst>
              <a:ext uri="{FF2B5EF4-FFF2-40B4-BE49-F238E27FC236}">
                <a16:creationId xmlns:a16="http://schemas.microsoft.com/office/drawing/2014/main" id="{3343F509-5B1B-415B-90A2-40F8F41A102E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52CDCFD1-0F8C-404B-BCB7-806340C8C8CE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3A3F1D98-455C-48A4-95E1-E8114B0BF135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EF9CCA8C-2F9B-4CF0-A2E0-66A80E21F4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Grafik 80" descr="Ein Bild, das Baum, draußen, Gras, Pflanze enthält.&#10;&#10;Automatisch generierte Beschreibung">
            <a:extLst>
              <a:ext uri="{FF2B5EF4-FFF2-40B4-BE49-F238E27FC236}">
                <a16:creationId xmlns:a16="http://schemas.microsoft.com/office/drawing/2014/main" id="{D3583CAF-B950-4298-8E8A-69154BFBA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45" y="1393090"/>
            <a:ext cx="7679992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15100268-2042-46C9-A18A-3DB397FE83A4}"/>
              </a:ext>
            </a:extLst>
          </p:cNvPr>
          <p:cNvCxnSpPr/>
          <p:nvPr/>
        </p:nvCxnSpPr>
        <p:spPr>
          <a:xfrm>
            <a:off x="3252788" y="290396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41D51C87-581F-478D-9E8C-CC7108B6EFE7}"/>
              </a:ext>
            </a:extLst>
          </p:cNvPr>
          <p:cNvGrpSpPr/>
          <p:nvPr/>
        </p:nvGrpSpPr>
        <p:grpSpPr>
          <a:xfrm>
            <a:off x="3003132" y="2799390"/>
            <a:ext cx="223679" cy="188595"/>
            <a:chOff x="5784338" y="2724476"/>
            <a:chExt cx="223679" cy="188595"/>
          </a:xfrm>
        </p:grpSpPr>
        <p:sp>
          <p:nvSpPr>
            <p:cNvPr id="84" name="Gleichschenkliges Dreieck 83">
              <a:extLst>
                <a:ext uri="{FF2B5EF4-FFF2-40B4-BE49-F238E27FC236}">
                  <a16:creationId xmlns:a16="http://schemas.microsoft.com/office/drawing/2014/main" id="{811F184D-9A32-46D2-91E8-84D27FE6B12F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D8059097-229C-462C-8B3C-86A14D00710E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F1729CF0-7254-4941-8726-6B04FA345D4B}"/>
              </a:ext>
            </a:extLst>
          </p:cNvPr>
          <p:cNvCxnSpPr>
            <a:cxnSpLocks/>
          </p:cNvCxnSpPr>
          <p:nvPr/>
        </p:nvCxnSpPr>
        <p:spPr>
          <a:xfrm flipH="1">
            <a:off x="3252788" y="1393090"/>
            <a:ext cx="803657" cy="139196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E0CB9EEC-BE0E-400D-BA03-DA9D25787682}"/>
              </a:ext>
            </a:extLst>
          </p:cNvPr>
          <p:cNvCxnSpPr>
            <a:cxnSpLocks/>
          </p:cNvCxnSpPr>
          <p:nvPr/>
        </p:nvCxnSpPr>
        <p:spPr>
          <a:xfrm flipH="1" flipV="1">
            <a:off x="3181026" y="3108239"/>
            <a:ext cx="867562" cy="260484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3C66FF9F-59AE-4C2A-8877-DE9D1B40C8B7}"/>
              </a:ext>
            </a:extLst>
          </p:cNvPr>
          <p:cNvCxnSpPr>
            <a:cxnSpLocks/>
          </p:cNvCxnSpPr>
          <p:nvPr/>
        </p:nvCxnSpPr>
        <p:spPr>
          <a:xfrm>
            <a:off x="6541845" y="2785052"/>
            <a:ext cx="551217" cy="32013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A6F0B23F-C077-4AA6-8CF3-F78ECEFAFD70}"/>
              </a:ext>
            </a:extLst>
          </p:cNvPr>
          <p:cNvCxnSpPr>
            <a:cxnSpLocks/>
          </p:cNvCxnSpPr>
          <p:nvPr/>
        </p:nvCxnSpPr>
        <p:spPr>
          <a:xfrm flipH="1">
            <a:off x="8494395" y="4572000"/>
            <a:ext cx="454326" cy="1414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4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7112E37-4B01-429B-B90C-CE41A1AC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F35C2C5-6743-4DD0-BF84-463672E5536F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EA6FA44-8ED9-44B2-9A91-DE1B77CE65C7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FA9E1E4-FEE4-446D-8833-16311BAF79C0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799B9A58-73F9-4E08-B235-2E35331B29FA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C6ABF5B-62DB-41AC-BE7F-980BB402A9AD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CD445CD-2E34-42F5-81F1-03C93B8BB3CE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68C97BD7-8A6A-4A4F-9B0A-780E9DCA773C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245DDE-5172-4D14-A1E9-F11088A08148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236F46-A647-489B-A302-E5F6E1D214DC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E4EA7EC-4A1A-4305-87B1-B1FF8F517DF2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0A13B1A-DD76-4BC0-98D8-57143C8FCDAC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6E6ECBF8-FC37-4D64-81C7-7FD6E168E1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7D008B3-F65F-4FF2-837E-0052B4D59714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A6776D32-DC57-4CAE-9337-09DC5C580CF6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FFACEF8E-E20F-48A8-A61A-EA53532436FE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152CD9C-C5EA-4FAC-8EDD-F0B36FD1E9BC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C7985E0-0FF0-400E-83D5-4826B0FBCEC9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2711AF4A-DD9E-4F87-BC60-077B53A9B0AC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45464235-2719-48F2-87A1-B84A48362F6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A75DD2D1-8853-433B-B579-B38B8DB9C63D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59E30B68-D0BE-45B3-A059-244437F22289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8742378-CA5A-4A70-BF57-868D4F0F8FBD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743702A6-211C-4E42-9E29-F84CB1563C9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B2752B79-70F3-481D-B524-9855B6C2096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2F17693E-18C2-4FD0-9D76-58F15008BB49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EF0C4AD-1228-46ED-BCBC-1F97C8CB5259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D22E8FFF-E8B5-4AF2-9CA5-62DE742CA41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8C2C9AD-75D0-405C-9B3E-7A373C22E1D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1BC9E4F-BB4A-4D6D-B149-33126BEE1332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D33799A4-26AF-45EF-812D-18D3ED7487C2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1DFC706E-A17F-4252-B97F-8B7BFDEB699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D6620A4-144F-4184-B345-4D34E467E013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D338A389-ED3C-4DC8-B0D3-7286562F084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0A6AAF73-5B82-4957-8F8D-F7FD60C6E8A6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AD4DF3DC-7142-4D8F-8629-B4E2573DA2A7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459D269-0031-468D-80D4-7CA524D26C2B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66306B24-3B7A-4D37-AE83-828A0AE9E7A0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4627877-EDD0-4277-9532-23A62D1244E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CB9F8AA-82D1-4F08-BB4C-54740A95F1DE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D20BD6E8-5CEF-486D-8CC2-F07898EAAF9D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AA80DE55-2B1B-475E-B277-6F1CA419416B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BA6489FA-1B48-4B8A-805F-6A5A47288E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94F1650E-7ACC-46D1-B4A5-E3EA5255A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978694F4-C52B-4D31-A43D-B8AA9F670CE7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709A6022-790E-4F0D-82D8-A1086FA0D887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6CDE6905-0745-43F5-B837-50FE82792440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Gleichschenkliges Dreieck 56">
            <a:extLst>
              <a:ext uri="{FF2B5EF4-FFF2-40B4-BE49-F238E27FC236}">
                <a16:creationId xmlns:a16="http://schemas.microsoft.com/office/drawing/2014/main" id="{F75383F8-201B-4279-A687-B1645B3C5C3E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E83CD29D-6185-4377-8505-4C8B7E65C239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5055DD28-ECEA-49C6-9342-60E8BDE1D3DA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F1673CFA-A562-41F8-B21E-7AFCCAD499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CF08829F-2F4A-491E-82CF-330B62854EAE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6F28FF47-0BD5-4937-B32A-7E7D98B9C00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522D8B0C-B340-4352-AB57-EF8BE013E9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E4A3C20-BA44-4F1E-B279-A9DFF3BAC609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2B3722E6-528D-4647-91FB-3C170C2D648C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DE54F1F0-9A15-487D-8088-7D971B40C7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Gleichschenkliges Dreieck 66">
            <a:extLst>
              <a:ext uri="{FF2B5EF4-FFF2-40B4-BE49-F238E27FC236}">
                <a16:creationId xmlns:a16="http://schemas.microsoft.com/office/drawing/2014/main" id="{A9ED924C-1B24-4ACE-AF04-363B8666CBF0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Gleichschenkliges Dreieck 67">
            <a:extLst>
              <a:ext uri="{FF2B5EF4-FFF2-40B4-BE49-F238E27FC236}">
                <a16:creationId xmlns:a16="http://schemas.microsoft.com/office/drawing/2014/main" id="{0458CADB-BE4D-4AE5-B772-99F4A2965F71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9" name="Gleichschenkliges Dreieck 68">
            <a:extLst>
              <a:ext uri="{FF2B5EF4-FFF2-40B4-BE49-F238E27FC236}">
                <a16:creationId xmlns:a16="http://schemas.microsoft.com/office/drawing/2014/main" id="{8078EC63-769E-4BA5-A19D-ED00102AFC98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0456C05E-FDF6-4F24-BF50-898F2B638AC3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03E9A799-C249-435C-8FF5-404183FB8E43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F6D70DD1-5159-4E14-B37C-6E27A5DA19A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Gleichschenkliges Dreieck 76">
            <a:extLst>
              <a:ext uri="{FF2B5EF4-FFF2-40B4-BE49-F238E27FC236}">
                <a16:creationId xmlns:a16="http://schemas.microsoft.com/office/drawing/2014/main" id="{BC8ED37B-F3BC-4C0B-8F82-C7282B7EDFE2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840A1804-E977-4A0E-9E0F-7ACF485284BC}"/>
              </a:ext>
            </a:extLst>
          </p:cNvPr>
          <p:cNvSpPr txBox="1"/>
          <p:nvPr/>
        </p:nvSpPr>
        <p:spPr>
          <a:xfrm>
            <a:off x="5951590" y="6230910"/>
            <a:ext cx="5006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Nagespuren und </a:t>
            </a:r>
            <a:r>
              <a:rPr lang="de-CH" sz="2400" b="1" dirty="0" err="1"/>
              <a:t>Frassplatz</a:t>
            </a:r>
            <a:r>
              <a:rPr lang="de-CH" sz="2400" b="1" dirty="0"/>
              <a:t> im Wasser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076683E-EAF3-416A-B3E3-EBC36436207C}"/>
              </a:ext>
            </a:extLst>
          </p:cNvPr>
          <p:cNvSpPr/>
          <p:nvPr/>
        </p:nvSpPr>
        <p:spPr>
          <a:xfrm>
            <a:off x="3782366" y="3019284"/>
            <a:ext cx="151240" cy="1431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BFDEC911-B562-4B4A-AF25-963AC514A93B}"/>
              </a:ext>
            </a:extLst>
          </p:cNvPr>
          <p:cNvCxnSpPr/>
          <p:nvPr/>
        </p:nvCxnSpPr>
        <p:spPr>
          <a:xfrm>
            <a:off x="3976688" y="298198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FDD94EB1-9C0A-402D-8DF4-FB41943C7462}"/>
              </a:ext>
            </a:extLst>
          </p:cNvPr>
          <p:cNvGrpSpPr/>
          <p:nvPr/>
        </p:nvGrpSpPr>
        <p:grpSpPr>
          <a:xfrm>
            <a:off x="3745273" y="2785052"/>
            <a:ext cx="225425" cy="225425"/>
            <a:chOff x="6510336" y="2924175"/>
            <a:chExt cx="225425" cy="225425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78201E8F-C3FF-48A3-9E54-16CB3115173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B33357C6-C4FB-4053-96E4-271348653EC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Gleichschenkliges Dreieck 87">
            <a:extLst>
              <a:ext uri="{FF2B5EF4-FFF2-40B4-BE49-F238E27FC236}">
                <a16:creationId xmlns:a16="http://schemas.microsoft.com/office/drawing/2014/main" id="{DDDF1304-6EF5-4497-A5A8-ED35AEA3F642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9" name="Gleichschenkliges Dreieck 88">
            <a:extLst>
              <a:ext uri="{FF2B5EF4-FFF2-40B4-BE49-F238E27FC236}">
                <a16:creationId xmlns:a16="http://schemas.microsoft.com/office/drawing/2014/main" id="{D45909D5-C774-498E-A1BD-E3A47AE84869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0" name="Gleichschenkliges Dreieck 89">
            <a:extLst>
              <a:ext uri="{FF2B5EF4-FFF2-40B4-BE49-F238E27FC236}">
                <a16:creationId xmlns:a16="http://schemas.microsoft.com/office/drawing/2014/main" id="{75C70066-D418-428F-A1FC-ABE5174D76A2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910FDCDF-E937-4DAB-B903-FD683F465BD6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A3911E03-0BD5-4080-ADF4-0624D6F22334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EE2257E2-D891-40ED-B92C-2B845E7C50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B6B3E4E8-374D-489F-86CB-CB66B52E1A3A}"/>
              </a:ext>
            </a:extLst>
          </p:cNvPr>
          <p:cNvCxnSpPr/>
          <p:nvPr/>
        </p:nvCxnSpPr>
        <p:spPr>
          <a:xfrm>
            <a:off x="3252788" y="290396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A005F91-716A-4C44-85E6-57118E0CD88F}"/>
              </a:ext>
            </a:extLst>
          </p:cNvPr>
          <p:cNvGrpSpPr/>
          <p:nvPr/>
        </p:nvGrpSpPr>
        <p:grpSpPr>
          <a:xfrm>
            <a:off x="3003132" y="2799390"/>
            <a:ext cx="223679" cy="188595"/>
            <a:chOff x="5784338" y="2724476"/>
            <a:chExt cx="223679" cy="188595"/>
          </a:xfrm>
        </p:grpSpPr>
        <p:sp>
          <p:nvSpPr>
            <p:cNvPr id="96" name="Gleichschenkliges Dreieck 95">
              <a:extLst>
                <a:ext uri="{FF2B5EF4-FFF2-40B4-BE49-F238E27FC236}">
                  <a16:creationId xmlns:a16="http://schemas.microsoft.com/office/drawing/2014/main" id="{514368B2-8FF8-4B94-9D7E-4834A209A279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B6CFA179-9CEE-491B-BE9F-5C9518D119FB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Grafik 81" descr="Ein Bild, das Gras, draußen, Baum, stehend enthält.&#10;&#10;Automatisch generierte Beschreibung">
            <a:extLst>
              <a:ext uri="{FF2B5EF4-FFF2-40B4-BE49-F238E27FC236}">
                <a16:creationId xmlns:a16="http://schemas.microsoft.com/office/drawing/2014/main" id="{EEAF3E56-B63D-436A-A534-84AFC42EC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31" y="1588781"/>
            <a:ext cx="7963716" cy="4479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rafik 78" descr="Ein Bild, das draußen, Pflanze enthält.&#10;&#10;Automatisch generierte Beschreibung">
            <a:extLst>
              <a:ext uri="{FF2B5EF4-FFF2-40B4-BE49-F238E27FC236}">
                <a16:creationId xmlns:a16="http://schemas.microsoft.com/office/drawing/2014/main" id="{3DD23192-EBE1-4912-9D8C-D20ACC686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73" y="1595925"/>
            <a:ext cx="7972866" cy="446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0F909042-C0E5-4ADF-98E0-9163722B1C74}"/>
              </a:ext>
            </a:extLst>
          </p:cNvPr>
          <p:cNvGrpSpPr/>
          <p:nvPr/>
        </p:nvGrpSpPr>
        <p:grpSpPr>
          <a:xfrm>
            <a:off x="1766467" y="3105289"/>
            <a:ext cx="225425" cy="225425"/>
            <a:chOff x="6510336" y="2924175"/>
            <a:chExt cx="225425" cy="225425"/>
          </a:xfrm>
        </p:grpSpPr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DDBA106B-AB3C-4E2D-A116-0CDFF93C9C5D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9ABE6F12-0BD7-48AF-9F35-55F9DD9BE9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ED85C860-FA07-44D3-907C-33080B3E60E4}"/>
              </a:ext>
            </a:extLst>
          </p:cNvPr>
          <p:cNvCxnSpPr>
            <a:cxnSpLocks/>
          </p:cNvCxnSpPr>
          <p:nvPr/>
        </p:nvCxnSpPr>
        <p:spPr>
          <a:xfrm flipH="1">
            <a:off x="1952315" y="1595925"/>
            <a:ext cx="709558" cy="155858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CB1029F-0271-45D7-AFB9-F674B3DF5E46}"/>
              </a:ext>
            </a:extLst>
          </p:cNvPr>
          <p:cNvCxnSpPr>
            <a:cxnSpLocks/>
          </p:cNvCxnSpPr>
          <p:nvPr/>
        </p:nvCxnSpPr>
        <p:spPr>
          <a:xfrm flipH="1" flipV="1">
            <a:off x="1913631" y="3417710"/>
            <a:ext cx="756100" cy="264351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Gleichschenkliges Dreieck 103">
            <a:extLst>
              <a:ext uri="{FF2B5EF4-FFF2-40B4-BE49-F238E27FC236}">
                <a16:creationId xmlns:a16="http://schemas.microsoft.com/office/drawing/2014/main" id="{EB3EAB2D-336A-4C78-ABE4-701BCD6CE186}"/>
              </a:ext>
            </a:extLst>
          </p:cNvPr>
          <p:cNvSpPr/>
          <p:nvPr/>
        </p:nvSpPr>
        <p:spPr>
          <a:xfrm>
            <a:off x="1824253" y="325200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59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0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B4EEA8F-EDBC-4EA7-B319-086EED03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B49EC59-778C-40F1-B3C9-8CF713BBED5B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166EEE3E-2995-4320-80AA-4083235A016D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0D991F2B-4AF7-4751-AFA0-8E32FF3CC44C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BA4004C-7C2E-4DA9-B97C-AE55D901446F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1BDD8A79-0573-4730-9F04-CCE34D877556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63B2D6-878C-4969-853C-8D803CF9A191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C470B71-C806-4B86-AE08-A3307ED28534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C1D9815-0517-4C5D-94AF-0D950C95E161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C07BB4C-14B4-45D8-8A60-98D65F4DEB04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A79DDF0-20F5-44BD-AAB5-5E5213B016FF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2FC74739-0277-4A17-A07B-AD4ACC1CD16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D9BF433-C3DF-47D4-BBE9-60E3981050A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F47EFD2-3723-4F91-AFE0-2ECE8730A77D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68" name="Gleichschenkliges Dreieck 67">
              <a:extLst>
                <a:ext uri="{FF2B5EF4-FFF2-40B4-BE49-F238E27FC236}">
                  <a16:creationId xmlns:a16="http://schemas.microsoft.com/office/drawing/2014/main" id="{75C50EC4-28FD-49CC-A19D-5F7888F72A15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8A9E9FA1-761A-4176-BAB5-8D4FB4B4D726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FE58AA21-D362-4C64-81B0-C7508AB79FB0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1B81882-91A9-43B5-80C9-333D66FC95B0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72" name="Gleichschenkliges Dreieck 71">
              <a:extLst>
                <a:ext uri="{FF2B5EF4-FFF2-40B4-BE49-F238E27FC236}">
                  <a16:creationId xmlns:a16="http://schemas.microsoft.com/office/drawing/2014/main" id="{B92F4306-FA95-49FE-B3A7-A65B902B82EE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08A06611-BB4D-4DBB-919D-F7074D13FDC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Gleichschenkliges Dreieck 73">
            <a:extLst>
              <a:ext uri="{FF2B5EF4-FFF2-40B4-BE49-F238E27FC236}">
                <a16:creationId xmlns:a16="http://schemas.microsoft.com/office/drawing/2014/main" id="{DA2CEC40-30C1-44D9-9E9A-1C8331062398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5" name="Gleichschenkliges Dreieck 74">
            <a:extLst>
              <a:ext uri="{FF2B5EF4-FFF2-40B4-BE49-F238E27FC236}">
                <a16:creationId xmlns:a16="http://schemas.microsoft.com/office/drawing/2014/main" id="{EBBA444F-3799-4429-A6E3-2A852AC94A84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5F24B90E-0F7A-4E74-AB54-0BC34DDD9D59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77" name="Gleichschenkliges Dreieck 76">
              <a:extLst>
                <a:ext uri="{FF2B5EF4-FFF2-40B4-BE49-F238E27FC236}">
                  <a16:creationId xmlns:a16="http://schemas.microsoft.com/office/drawing/2014/main" id="{0F8DDF20-3129-4506-B46B-B889C8F621C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B75538B5-1504-4F63-8C98-6B773B02B82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5DEF2197-AD67-4B98-90AD-617451264332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72D490A-DE3C-4E79-932E-6E2A43F65CEE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81" name="Gleichschenkliges Dreieck 80">
              <a:extLst>
                <a:ext uri="{FF2B5EF4-FFF2-40B4-BE49-F238E27FC236}">
                  <a16:creationId xmlns:a16="http://schemas.microsoft.com/office/drawing/2014/main" id="{078E1A2A-B56A-4D38-A78C-A91895D3424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897BBB46-E310-4486-ADA5-194223C96AC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71358CEB-53D9-48EB-9C08-6F6867181BDB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84" name="Gleichschenkliges Dreieck 83">
              <a:extLst>
                <a:ext uri="{FF2B5EF4-FFF2-40B4-BE49-F238E27FC236}">
                  <a16:creationId xmlns:a16="http://schemas.microsoft.com/office/drawing/2014/main" id="{A4D77661-A999-4FDD-9437-B11E18F1D457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25C0CF6D-CD07-41EC-B42B-1CFE27A5B34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EC466399-5BB3-4AA1-A27F-98A123F90BA8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87" name="Gleichschenkliges Dreieck 86">
              <a:extLst>
                <a:ext uri="{FF2B5EF4-FFF2-40B4-BE49-F238E27FC236}">
                  <a16:creationId xmlns:a16="http://schemas.microsoft.com/office/drawing/2014/main" id="{55C0E13A-17D5-48DE-86B7-9301FE0A3254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E077E29C-9CD8-45D8-9DAD-832263831FB3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Freihandform: Form 88">
            <a:extLst>
              <a:ext uri="{FF2B5EF4-FFF2-40B4-BE49-F238E27FC236}">
                <a16:creationId xmlns:a16="http://schemas.microsoft.com/office/drawing/2014/main" id="{6435C2D7-D1F1-48C5-BFF3-B81A95D50CBB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8C0B3A92-B321-4064-AF6E-154F5AD9D022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91" name="Gleichschenkliges Dreieck 90">
              <a:extLst>
                <a:ext uri="{FF2B5EF4-FFF2-40B4-BE49-F238E27FC236}">
                  <a16:creationId xmlns:a16="http://schemas.microsoft.com/office/drawing/2014/main" id="{568614CB-22CD-4769-A450-6A030A2ED05A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8F48DD56-6EC0-4F30-8427-B8BC4902EB5C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2BB26D90-4CA6-4604-B39F-7708F59F25AC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0434BE2A-B358-4235-90B6-AFE64A0B74D7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5B62A9E7-E823-48AC-B340-76FA5639BFBE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073BE676-067B-41C5-B928-5B926E9F69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C4346B9-55D3-4652-B518-B7B16BF289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929DF0F3-7407-4DAC-AF6F-F03BA2B48EC4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99" name="Gleichschenkliges Dreieck 98">
              <a:extLst>
                <a:ext uri="{FF2B5EF4-FFF2-40B4-BE49-F238E27FC236}">
                  <a16:creationId xmlns:a16="http://schemas.microsoft.com/office/drawing/2014/main" id="{19E4E05F-BE68-4811-8ECF-4C2A0C7AB048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9C84DC5F-8177-4718-AD7E-5E139D025F47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Gleichschenkliges Dreieck 100">
            <a:extLst>
              <a:ext uri="{FF2B5EF4-FFF2-40B4-BE49-F238E27FC236}">
                <a16:creationId xmlns:a16="http://schemas.microsoft.com/office/drawing/2014/main" id="{72896B1E-3D38-4D7C-9E52-7AF4FCABFB1F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D184B2F7-427B-4AC6-8451-084311DE2157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849900F7-1E72-43C6-A060-AD8A5D86FB08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96A7A7A2-C354-42E8-85B0-85CB476DEA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7F60165A-8E2C-486F-A056-C528BA843189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255498AC-495A-4DE3-812E-1F3C65D0C517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EE02BAEE-2356-40D5-BC34-CD9F048772F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832BA8FD-11D2-4F2A-99D8-B1DEB0CCA47B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CC7CD0B6-0BBB-4437-B625-450F9C81A7B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A6954035-6683-4A78-ADFD-DABF5906C9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Gleichschenkliges Dreieck 110">
            <a:extLst>
              <a:ext uri="{FF2B5EF4-FFF2-40B4-BE49-F238E27FC236}">
                <a16:creationId xmlns:a16="http://schemas.microsoft.com/office/drawing/2014/main" id="{0C1A5610-4F22-407F-89D1-DC02442A0116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EFB9BA55-570A-40C3-8DE8-E057CC71F4F5}"/>
              </a:ext>
            </a:extLst>
          </p:cNvPr>
          <p:cNvSpPr/>
          <p:nvPr/>
        </p:nvSpPr>
        <p:spPr>
          <a:xfrm>
            <a:off x="3782366" y="3019284"/>
            <a:ext cx="151240" cy="1431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19EC5CD9-442B-4EF8-B6A0-B7BAAC19C5E8}"/>
              </a:ext>
            </a:extLst>
          </p:cNvPr>
          <p:cNvCxnSpPr/>
          <p:nvPr/>
        </p:nvCxnSpPr>
        <p:spPr>
          <a:xfrm>
            <a:off x="3976688" y="298198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47FE49D7-C83D-49E7-ADD6-8F03115EB930}"/>
              </a:ext>
            </a:extLst>
          </p:cNvPr>
          <p:cNvGrpSpPr/>
          <p:nvPr/>
        </p:nvGrpSpPr>
        <p:grpSpPr>
          <a:xfrm>
            <a:off x="3745273" y="2785052"/>
            <a:ext cx="225425" cy="225425"/>
            <a:chOff x="6510336" y="2924175"/>
            <a:chExt cx="225425" cy="225425"/>
          </a:xfrm>
        </p:grpSpPr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1E631C77-6ABB-48E4-A7E3-A45F53C45D4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E3F34757-D2BA-4D72-8A43-854E512A26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Gleichschenkliges Dreieck 116">
            <a:extLst>
              <a:ext uri="{FF2B5EF4-FFF2-40B4-BE49-F238E27FC236}">
                <a16:creationId xmlns:a16="http://schemas.microsoft.com/office/drawing/2014/main" id="{A9BBC4E6-34CB-4E76-9890-2407A32C9172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8" name="Gleichschenkliges Dreieck 117">
            <a:extLst>
              <a:ext uri="{FF2B5EF4-FFF2-40B4-BE49-F238E27FC236}">
                <a16:creationId xmlns:a16="http://schemas.microsoft.com/office/drawing/2014/main" id="{AB903923-5CD3-4F41-8640-3DD8D60C947D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9" name="Gleichschenkliges Dreieck 118">
            <a:extLst>
              <a:ext uri="{FF2B5EF4-FFF2-40B4-BE49-F238E27FC236}">
                <a16:creationId xmlns:a16="http://schemas.microsoft.com/office/drawing/2014/main" id="{53195A1D-1533-4E28-96D0-644732CD7F20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6500E8E2-799A-488F-BD1D-59890AA60B1E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261AAD19-CC95-4978-8B0D-C953D031AC1B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D526554A-7C27-44FA-B46B-8923E2D22E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21E263C6-2905-497D-9213-17FA0937E912}"/>
              </a:ext>
            </a:extLst>
          </p:cNvPr>
          <p:cNvCxnSpPr/>
          <p:nvPr/>
        </p:nvCxnSpPr>
        <p:spPr>
          <a:xfrm>
            <a:off x="3252788" y="290396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A80EF89C-3C60-4EAD-BB78-DC5EA8C5C143}"/>
              </a:ext>
            </a:extLst>
          </p:cNvPr>
          <p:cNvGrpSpPr/>
          <p:nvPr/>
        </p:nvGrpSpPr>
        <p:grpSpPr>
          <a:xfrm>
            <a:off x="3003132" y="2799390"/>
            <a:ext cx="223679" cy="188595"/>
            <a:chOff x="5784338" y="2724476"/>
            <a:chExt cx="223679" cy="188595"/>
          </a:xfrm>
        </p:grpSpPr>
        <p:sp>
          <p:nvSpPr>
            <p:cNvPr id="125" name="Gleichschenkliges Dreieck 124">
              <a:extLst>
                <a:ext uri="{FF2B5EF4-FFF2-40B4-BE49-F238E27FC236}">
                  <a16:creationId xmlns:a16="http://schemas.microsoft.com/office/drawing/2014/main" id="{EB6EF60B-EBAE-484E-8A3E-F4F484E19AC1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CDDB41CC-C2B5-45E7-A9D1-6D0912CF284A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Freihandform: Form 126">
            <a:extLst>
              <a:ext uri="{FF2B5EF4-FFF2-40B4-BE49-F238E27FC236}">
                <a16:creationId xmlns:a16="http://schemas.microsoft.com/office/drawing/2014/main" id="{99624CF9-B0C7-4C38-88DF-41C57CF6EB19}"/>
              </a:ext>
            </a:extLst>
          </p:cNvPr>
          <p:cNvSpPr/>
          <p:nvPr/>
        </p:nvSpPr>
        <p:spPr>
          <a:xfrm>
            <a:off x="1684582" y="33445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89CECE49-A289-43C3-A2C9-1D951182A0FE}"/>
              </a:ext>
            </a:extLst>
          </p:cNvPr>
          <p:cNvGrpSpPr/>
          <p:nvPr/>
        </p:nvGrpSpPr>
        <p:grpSpPr>
          <a:xfrm>
            <a:off x="1766467" y="3105289"/>
            <a:ext cx="225425" cy="225425"/>
            <a:chOff x="6510336" y="2924175"/>
            <a:chExt cx="225425" cy="225425"/>
          </a:xfrm>
        </p:grpSpPr>
        <p:cxnSp>
          <p:nvCxnSpPr>
            <p:cNvPr id="129" name="Gerader Verbinder 128">
              <a:extLst>
                <a:ext uri="{FF2B5EF4-FFF2-40B4-BE49-F238E27FC236}">
                  <a16:creationId xmlns:a16="http://schemas.microsoft.com/office/drawing/2014/main" id="{FEF6AFF9-39FD-47D3-91FB-8A31E2F8643F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r Verbinder 129">
              <a:extLst>
                <a:ext uri="{FF2B5EF4-FFF2-40B4-BE49-F238E27FC236}">
                  <a16:creationId xmlns:a16="http://schemas.microsoft.com/office/drawing/2014/main" id="{B41B827F-C179-47C8-921C-84BDB8D7C5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Gleichschenkliges Dreieck 130">
            <a:extLst>
              <a:ext uri="{FF2B5EF4-FFF2-40B4-BE49-F238E27FC236}">
                <a16:creationId xmlns:a16="http://schemas.microsoft.com/office/drawing/2014/main" id="{543730B1-5CB8-41FF-8273-9FAD09ED17F8}"/>
              </a:ext>
            </a:extLst>
          </p:cNvPr>
          <p:cNvSpPr/>
          <p:nvPr/>
        </p:nvSpPr>
        <p:spPr>
          <a:xfrm>
            <a:off x="1824253" y="325200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2FFC15-5ABD-4B3D-869F-5EA581B62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918" y="1521888"/>
            <a:ext cx="6374758" cy="430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76D69995-13E1-4F25-B47A-2A8255792CFC}"/>
              </a:ext>
            </a:extLst>
          </p:cNvPr>
          <p:cNvCxnSpPr>
            <a:cxnSpLocks/>
          </p:cNvCxnSpPr>
          <p:nvPr/>
        </p:nvCxnSpPr>
        <p:spPr>
          <a:xfrm flipH="1">
            <a:off x="1684582" y="1521886"/>
            <a:ext cx="928425" cy="178608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r Verbinder 132">
            <a:extLst>
              <a:ext uri="{FF2B5EF4-FFF2-40B4-BE49-F238E27FC236}">
                <a16:creationId xmlns:a16="http://schemas.microsoft.com/office/drawing/2014/main" id="{F6ED6E9B-15CC-451E-A2E0-8294CCEDDD20}"/>
              </a:ext>
            </a:extLst>
          </p:cNvPr>
          <p:cNvCxnSpPr>
            <a:cxnSpLocks/>
          </p:cNvCxnSpPr>
          <p:nvPr/>
        </p:nvCxnSpPr>
        <p:spPr>
          <a:xfrm flipH="1" flipV="1">
            <a:off x="1766467" y="3584810"/>
            <a:ext cx="846540" cy="223756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feld 139">
            <a:extLst>
              <a:ext uri="{FF2B5EF4-FFF2-40B4-BE49-F238E27FC236}">
                <a16:creationId xmlns:a16="http://schemas.microsoft.com/office/drawing/2014/main" id="{6850BE53-6B5A-40E1-BF76-734FEB4D2250}"/>
              </a:ext>
            </a:extLst>
          </p:cNvPr>
          <p:cNvSpPr txBox="1"/>
          <p:nvPr/>
        </p:nvSpPr>
        <p:spPr>
          <a:xfrm>
            <a:off x="5318103" y="6095302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9. Damm</a:t>
            </a:r>
          </a:p>
        </p:txBody>
      </p:sp>
      <p:pic>
        <p:nvPicPr>
          <p:cNvPr id="134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43C6614D-F470-4A70-A1D3-7FD49D37C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6671210" y="5976149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DCF19B7-104D-4E02-8AA5-294CA4C02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21" y="1140915"/>
            <a:ext cx="9972704" cy="5067299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hteck: abgerundete Ecken 82">
            <a:extLst>
              <a:ext uri="{FF2B5EF4-FFF2-40B4-BE49-F238E27FC236}">
                <a16:creationId xmlns:a16="http://schemas.microsoft.com/office/drawing/2014/main" id="{7512A1E7-73E3-44A5-82EC-EB641DAD1799}"/>
              </a:ext>
            </a:extLst>
          </p:cNvPr>
          <p:cNvSpPr/>
          <p:nvPr/>
        </p:nvSpPr>
        <p:spPr>
          <a:xfrm>
            <a:off x="1209675" y="5607049"/>
            <a:ext cx="9496425" cy="30797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065039D4-097F-4534-A595-9E6935448B31}"/>
              </a:ext>
            </a:extLst>
          </p:cNvPr>
          <p:cNvSpPr txBox="1"/>
          <p:nvPr/>
        </p:nvSpPr>
        <p:spPr>
          <a:xfrm>
            <a:off x="3775074" y="4661484"/>
            <a:ext cx="157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rgbClr val="FF0000"/>
                </a:solidFill>
              </a:rPr>
              <a:t>Koordinaten eintragen</a:t>
            </a:r>
          </a:p>
        </p:txBody>
      </p: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FE26BD4B-F158-4EAC-9CD1-C3D0414382E8}"/>
              </a:ext>
            </a:extLst>
          </p:cNvPr>
          <p:cNvCxnSpPr>
            <a:cxnSpLocks/>
          </p:cNvCxnSpPr>
          <p:nvPr/>
        </p:nvCxnSpPr>
        <p:spPr>
          <a:xfrm>
            <a:off x="5431194" y="3828056"/>
            <a:ext cx="0" cy="1778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53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BA94D7B-B9C1-4B5C-AA61-89B0A4394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C86F532-3906-44BE-BAE3-6F969A861AC1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8DC3C20-6CD3-4D87-87F9-7359C8AE3552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88EE32A-92A4-4186-9759-D29A56DB33CD}"/>
              </a:ext>
            </a:extLst>
          </p:cNvPr>
          <p:cNvSpPr/>
          <p:nvPr/>
        </p:nvSpPr>
        <p:spPr>
          <a:xfrm>
            <a:off x="8948721" y="319215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97F42E1-7999-42E4-964C-1F35CE03FA42}"/>
              </a:ext>
            </a:extLst>
          </p:cNvPr>
          <p:cNvSpPr/>
          <p:nvPr/>
        </p:nvSpPr>
        <p:spPr>
          <a:xfrm>
            <a:off x="9556806" y="312321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129C218-727D-486D-B142-3FF3439C6883}"/>
              </a:ext>
            </a:extLst>
          </p:cNvPr>
          <p:cNvSpPr/>
          <p:nvPr/>
        </p:nvSpPr>
        <p:spPr>
          <a:xfrm>
            <a:off x="8681038" y="3211946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9EF26C-A436-4C65-8B2F-67E34E46DA99}"/>
              </a:ext>
            </a:extLst>
          </p:cNvPr>
          <p:cNvSpPr/>
          <p:nvPr/>
        </p:nvSpPr>
        <p:spPr>
          <a:xfrm>
            <a:off x="8494395" y="3335655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197E0A36-C293-43F6-B9B2-A0AC331DE302}"/>
              </a:ext>
            </a:extLst>
          </p:cNvPr>
          <p:cNvSpPr/>
          <p:nvPr/>
        </p:nvSpPr>
        <p:spPr>
          <a:xfrm>
            <a:off x="8102024" y="3294635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3D138C9-1565-4D11-B6EC-1DEB4A51ACAC}"/>
              </a:ext>
            </a:extLst>
          </p:cNvPr>
          <p:cNvSpPr/>
          <p:nvPr/>
        </p:nvSpPr>
        <p:spPr>
          <a:xfrm>
            <a:off x="7888326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DABF4B3-C23D-416E-86FB-454847D9E7B0}"/>
              </a:ext>
            </a:extLst>
          </p:cNvPr>
          <p:cNvSpPr/>
          <p:nvPr/>
        </p:nvSpPr>
        <p:spPr>
          <a:xfrm>
            <a:off x="8021332" y="3383366"/>
            <a:ext cx="160020" cy="1523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AFDC467-48D2-4410-9ACB-5EA68B618DAC}"/>
              </a:ext>
            </a:extLst>
          </p:cNvPr>
          <p:cNvGrpSpPr/>
          <p:nvPr/>
        </p:nvGrpSpPr>
        <p:grpSpPr>
          <a:xfrm>
            <a:off x="8229285" y="3359385"/>
            <a:ext cx="225425" cy="225425"/>
            <a:chOff x="6510336" y="2924175"/>
            <a:chExt cx="225425" cy="225425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5A8B64DF-191E-436D-B795-EB913DAF5C82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CC8BD39-0C63-4C7E-9C81-26A69224EA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40F08D4B-4004-4F4C-B8E1-9F41388E0A35}"/>
              </a:ext>
            </a:extLst>
          </p:cNvPr>
          <p:cNvGrpSpPr/>
          <p:nvPr/>
        </p:nvGrpSpPr>
        <p:grpSpPr>
          <a:xfrm>
            <a:off x="5534682" y="2867247"/>
            <a:ext cx="223679" cy="188595"/>
            <a:chOff x="7425690" y="3147060"/>
            <a:chExt cx="223679" cy="188595"/>
          </a:xfrm>
        </p:grpSpPr>
        <p:sp>
          <p:nvSpPr>
            <p:cNvPr id="68" name="Gleichschenkliges Dreieck 67">
              <a:extLst>
                <a:ext uri="{FF2B5EF4-FFF2-40B4-BE49-F238E27FC236}">
                  <a16:creationId xmlns:a16="http://schemas.microsoft.com/office/drawing/2014/main" id="{37BDCC08-867C-4976-B643-49F3CD334DBB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977E531F-F6DF-48A9-9D93-4039650BC47B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63E48869-075B-4373-B3FB-934A0E708441}"/>
              </a:ext>
            </a:extLst>
          </p:cNvPr>
          <p:cNvCxnSpPr>
            <a:cxnSpLocks/>
          </p:cNvCxnSpPr>
          <p:nvPr/>
        </p:nvCxnSpPr>
        <p:spPr>
          <a:xfrm>
            <a:off x="5645374" y="3087429"/>
            <a:ext cx="0" cy="228607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145579-BE63-459B-BE7D-8F8D7FB7709E}"/>
              </a:ext>
            </a:extLst>
          </p:cNvPr>
          <p:cNvGrpSpPr/>
          <p:nvPr/>
        </p:nvGrpSpPr>
        <p:grpSpPr>
          <a:xfrm>
            <a:off x="6239845" y="2809122"/>
            <a:ext cx="223679" cy="188595"/>
            <a:chOff x="7425690" y="3147060"/>
            <a:chExt cx="223679" cy="188595"/>
          </a:xfrm>
        </p:grpSpPr>
        <p:sp>
          <p:nvSpPr>
            <p:cNvPr id="72" name="Gleichschenkliges Dreieck 71">
              <a:extLst>
                <a:ext uri="{FF2B5EF4-FFF2-40B4-BE49-F238E27FC236}">
                  <a16:creationId xmlns:a16="http://schemas.microsoft.com/office/drawing/2014/main" id="{AE26A1FD-64F1-41F4-9950-86AB924D50C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84E98B2E-4717-4E0C-9A46-E4166B0FD839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Gleichschenkliges Dreieck 73">
            <a:extLst>
              <a:ext uri="{FF2B5EF4-FFF2-40B4-BE49-F238E27FC236}">
                <a16:creationId xmlns:a16="http://schemas.microsoft.com/office/drawing/2014/main" id="{490D6D8C-637C-4B4A-8E12-27943B8C4A4E}"/>
              </a:ext>
            </a:extLst>
          </p:cNvPr>
          <p:cNvSpPr/>
          <p:nvPr/>
        </p:nvSpPr>
        <p:spPr>
          <a:xfrm>
            <a:off x="6428135" y="3065079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5" name="Gleichschenkliges Dreieck 74">
            <a:extLst>
              <a:ext uri="{FF2B5EF4-FFF2-40B4-BE49-F238E27FC236}">
                <a16:creationId xmlns:a16="http://schemas.microsoft.com/office/drawing/2014/main" id="{6819FC52-C930-4444-A2C9-9A1F861EE6E6}"/>
              </a:ext>
            </a:extLst>
          </p:cNvPr>
          <p:cNvSpPr/>
          <p:nvPr/>
        </p:nvSpPr>
        <p:spPr>
          <a:xfrm>
            <a:off x="6032995" y="3108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3E862E1A-6D79-4CB5-A46A-11235979E237}"/>
              </a:ext>
            </a:extLst>
          </p:cNvPr>
          <p:cNvGrpSpPr/>
          <p:nvPr/>
        </p:nvGrpSpPr>
        <p:grpSpPr>
          <a:xfrm>
            <a:off x="7408214" y="3186588"/>
            <a:ext cx="223679" cy="188595"/>
            <a:chOff x="7425690" y="3147060"/>
            <a:chExt cx="223679" cy="188595"/>
          </a:xfrm>
        </p:grpSpPr>
        <p:sp>
          <p:nvSpPr>
            <p:cNvPr id="77" name="Gleichschenkliges Dreieck 76">
              <a:extLst>
                <a:ext uri="{FF2B5EF4-FFF2-40B4-BE49-F238E27FC236}">
                  <a16:creationId xmlns:a16="http://schemas.microsoft.com/office/drawing/2014/main" id="{B696B145-4204-426E-9902-718F749165A1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3E2E1880-096C-4E70-A017-C1D81C0F549A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80DCDCC7-D65C-439A-900B-EFA65D99A27B}"/>
              </a:ext>
            </a:extLst>
          </p:cNvPr>
          <p:cNvSpPr/>
          <p:nvPr/>
        </p:nvSpPr>
        <p:spPr>
          <a:xfrm>
            <a:off x="7220586" y="33206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A2ECA34-EB71-49D4-A1AC-23B55C83B2B3}"/>
              </a:ext>
            </a:extLst>
          </p:cNvPr>
          <p:cNvGrpSpPr/>
          <p:nvPr/>
        </p:nvGrpSpPr>
        <p:grpSpPr>
          <a:xfrm>
            <a:off x="7356977" y="2885246"/>
            <a:ext cx="223679" cy="188595"/>
            <a:chOff x="7425690" y="3147060"/>
            <a:chExt cx="223679" cy="188595"/>
          </a:xfrm>
        </p:grpSpPr>
        <p:sp>
          <p:nvSpPr>
            <p:cNvPr id="81" name="Gleichschenkliges Dreieck 80">
              <a:extLst>
                <a:ext uri="{FF2B5EF4-FFF2-40B4-BE49-F238E27FC236}">
                  <a16:creationId xmlns:a16="http://schemas.microsoft.com/office/drawing/2014/main" id="{A631A1E9-B3E9-4FD8-AC49-93EBCA330B89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488D232C-482A-45AD-ADDD-358F9ADD7694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659A0C6-67D4-411B-B3F0-2EAE16DC7B41}"/>
              </a:ext>
            </a:extLst>
          </p:cNvPr>
          <p:cNvGrpSpPr/>
          <p:nvPr/>
        </p:nvGrpSpPr>
        <p:grpSpPr>
          <a:xfrm>
            <a:off x="6831396" y="3229113"/>
            <a:ext cx="223679" cy="188595"/>
            <a:chOff x="7425690" y="3147060"/>
            <a:chExt cx="223679" cy="188595"/>
          </a:xfrm>
        </p:grpSpPr>
        <p:sp>
          <p:nvSpPr>
            <p:cNvPr id="84" name="Gleichschenkliges Dreieck 83">
              <a:extLst>
                <a:ext uri="{FF2B5EF4-FFF2-40B4-BE49-F238E27FC236}">
                  <a16:creationId xmlns:a16="http://schemas.microsoft.com/office/drawing/2014/main" id="{9924E37B-1F25-4C36-9F4D-21C64C2A99DF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9E0C2FAE-91D5-41C7-85B9-D300E821E1D0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505AFBD8-8CC3-4B05-A8B2-EDE2DB4E841F}"/>
              </a:ext>
            </a:extLst>
          </p:cNvPr>
          <p:cNvGrpSpPr/>
          <p:nvPr/>
        </p:nvGrpSpPr>
        <p:grpSpPr>
          <a:xfrm>
            <a:off x="6869383" y="2714825"/>
            <a:ext cx="223679" cy="188595"/>
            <a:chOff x="7425690" y="3147060"/>
            <a:chExt cx="223679" cy="188595"/>
          </a:xfrm>
        </p:grpSpPr>
        <p:sp>
          <p:nvSpPr>
            <p:cNvPr id="87" name="Gleichschenkliges Dreieck 86">
              <a:extLst>
                <a:ext uri="{FF2B5EF4-FFF2-40B4-BE49-F238E27FC236}">
                  <a16:creationId xmlns:a16="http://schemas.microsoft.com/office/drawing/2014/main" id="{DA10EEFA-9C15-4050-9E19-A0B8C8760903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37D82EC3-539F-40B7-BB9E-0EFBDB89E52F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Freihandform: Form 88">
            <a:extLst>
              <a:ext uri="{FF2B5EF4-FFF2-40B4-BE49-F238E27FC236}">
                <a16:creationId xmlns:a16="http://schemas.microsoft.com/office/drawing/2014/main" id="{35342AAC-DFAC-4E67-A80A-305D72C62C86}"/>
              </a:ext>
            </a:extLst>
          </p:cNvPr>
          <p:cNvSpPr/>
          <p:nvPr/>
        </p:nvSpPr>
        <p:spPr>
          <a:xfrm>
            <a:off x="6623441" y="3294634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0DBCE9F1-1070-4560-8CB8-219A25D39414}"/>
              </a:ext>
            </a:extLst>
          </p:cNvPr>
          <p:cNvGrpSpPr/>
          <p:nvPr/>
        </p:nvGrpSpPr>
        <p:grpSpPr>
          <a:xfrm>
            <a:off x="6902785" y="2526229"/>
            <a:ext cx="223679" cy="188595"/>
            <a:chOff x="7425690" y="3147060"/>
            <a:chExt cx="223679" cy="188595"/>
          </a:xfrm>
        </p:grpSpPr>
        <p:sp>
          <p:nvSpPr>
            <p:cNvPr id="91" name="Gleichschenkliges Dreieck 90">
              <a:extLst>
                <a:ext uri="{FF2B5EF4-FFF2-40B4-BE49-F238E27FC236}">
                  <a16:creationId xmlns:a16="http://schemas.microsoft.com/office/drawing/2014/main" id="{ED10DA97-49EF-4166-B66D-D6EBFE67EC7A}"/>
                </a:ext>
              </a:extLst>
            </p:cNvPr>
            <p:cNvSpPr/>
            <p:nvPr/>
          </p:nvSpPr>
          <p:spPr>
            <a:xfrm>
              <a:off x="7425690" y="3147060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8035C796-C412-435E-AAD0-606C616278DD}"/>
                </a:ext>
              </a:extLst>
            </p:cNvPr>
            <p:cNvCxnSpPr/>
            <p:nvPr/>
          </p:nvCxnSpPr>
          <p:spPr>
            <a:xfrm>
              <a:off x="7425690" y="3335655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C7A0DA93-2BC3-406C-A706-709A674CC4D2}"/>
              </a:ext>
            </a:extLst>
          </p:cNvPr>
          <p:cNvGrpSpPr/>
          <p:nvPr/>
        </p:nvGrpSpPr>
        <p:grpSpPr>
          <a:xfrm>
            <a:off x="6290015" y="3243243"/>
            <a:ext cx="251830" cy="278773"/>
            <a:chOff x="6290015" y="3243243"/>
            <a:chExt cx="251830" cy="278773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D0AD0BCE-5992-4131-94EA-7DE523655C1F}"/>
                </a:ext>
              </a:extLst>
            </p:cNvPr>
            <p:cNvSpPr/>
            <p:nvPr/>
          </p:nvSpPr>
          <p:spPr>
            <a:xfrm>
              <a:off x="6330415" y="3369618"/>
              <a:ext cx="160020" cy="1523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A83DE299-4375-414E-A72A-8DE8A6DD58BE}"/>
                </a:ext>
              </a:extLst>
            </p:cNvPr>
            <p:cNvCxnSpPr>
              <a:cxnSpLocks/>
            </p:cNvCxnSpPr>
            <p:nvPr/>
          </p:nvCxnSpPr>
          <p:spPr>
            <a:xfrm>
              <a:off x="6290015" y="3307969"/>
              <a:ext cx="63834" cy="973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0299A3AD-B1C4-4EAF-A8E8-D99B8E2AC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2415" y="3320653"/>
              <a:ext cx="99430" cy="12638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6EEED00-B847-41B9-9BF4-75BC0D084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45" y="3243243"/>
              <a:ext cx="1975" cy="13956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643BA71D-D85F-44D4-862F-BDE9C6166576}"/>
              </a:ext>
            </a:extLst>
          </p:cNvPr>
          <p:cNvGrpSpPr/>
          <p:nvPr/>
        </p:nvGrpSpPr>
        <p:grpSpPr>
          <a:xfrm>
            <a:off x="5784338" y="2724476"/>
            <a:ext cx="223679" cy="188595"/>
            <a:chOff x="5784338" y="2724476"/>
            <a:chExt cx="223679" cy="188595"/>
          </a:xfrm>
        </p:grpSpPr>
        <p:sp>
          <p:nvSpPr>
            <p:cNvPr id="99" name="Gleichschenkliges Dreieck 98">
              <a:extLst>
                <a:ext uri="{FF2B5EF4-FFF2-40B4-BE49-F238E27FC236}">
                  <a16:creationId xmlns:a16="http://schemas.microsoft.com/office/drawing/2014/main" id="{3F3CE810-4AC6-47BD-A0BD-E0ADC675871D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73293913-E935-48B6-BFF0-86C9342C394F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Gleichschenkliges Dreieck 100">
            <a:extLst>
              <a:ext uri="{FF2B5EF4-FFF2-40B4-BE49-F238E27FC236}">
                <a16:creationId xmlns:a16="http://schemas.microsoft.com/office/drawing/2014/main" id="{68E3A420-2E17-4E16-8B03-B75CA64F8A57}"/>
              </a:ext>
            </a:extLst>
          </p:cNvPr>
          <p:cNvSpPr/>
          <p:nvPr/>
        </p:nvSpPr>
        <p:spPr>
          <a:xfrm>
            <a:off x="5622938" y="316243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468B6E11-885C-46E0-AE90-4CDA210EE33E}"/>
              </a:ext>
            </a:extLst>
          </p:cNvPr>
          <p:cNvGrpSpPr/>
          <p:nvPr/>
        </p:nvGrpSpPr>
        <p:grpSpPr>
          <a:xfrm>
            <a:off x="6488508" y="2961849"/>
            <a:ext cx="225425" cy="225425"/>
            <a:chOff x="6510336" y="2924175"/>
            <a:chExt cx="225425" cy="225425"/>
          </a:xfrm>
        </p:grpSpPr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A5D1B552-17A0-4815-BBC0-A8A376791049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6F4A1599-8871-4669-941F-2D8A3C0E76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EC355BCE-4163-4D50-807F-775FC79CD2E0}"/>
              </a:ext>
            </a:extLst>
          </p:cNvPr>
          <p:cNvGrpSpPr/>
          <p:nvPr/>
        </p:nvGrpSpPr>
        <p:grpSpPr>
          <a:xfrm>
            <a:off x="6770290" y="2999603"/>
            <a:ext cx="225425" cy="225425"/>
            <a:chOff x="6510336" y="2924175"/>
            <a:chExt cx="225425" cy="225425"/>
          </a:xfrm>
        </p:grpSpPr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E83B8CB3-2CE8-485D-A8DC-50D11E16E4F1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60D36238-3D2F-4780-B71E-E3673F31E6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F05B29DE-E0FC-4208-BF73-7707FA3C3B3E}"/>
              </a:ext>
            </a:extLst>
          </p:cNvPr>
          <p:cNvGrpSpPr/>
          <p:nvPr/>
        </p:nvGrpSpPr>
        <p:grpSpPr>
          <a:xfrm>
            <a:off x="7039442" y="3017818"/>
            <a:ext cx="225425" cy="225425"/>
            <a:chOff x="6510336" y="2924175"/>
            <a:chExt cx="225425" cy="225425"/>
          </a:xfrm>
        </p:grpSpPr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98321003-CB50-4327-9990-94033B6F113F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96D2D680-1062-4B28-847C-FDDC2C2AD9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Gleichschenkliges Dreieck 110">
            <a:extLst>
              <a:ext uri="{FF2B5EF4-FFF2-40B4-BE49-F238E27FC236}">
                <a16:creationId xmlns:a16="http://schemas.microsoft.com/office/drawing/2014/main" id="{E42C6F9E-DC05-4ED0-85BF-EFF3D75C680F}"/>
              </a:ext>
            </a:extLst>
          </p:cNvPr>
          <p:cNvSpPr/>
          <p:nvPr/>
        </p:nvSpPr>
        <p:spPr>
          <a:xfrm>
            <a:off x="7135536" y="3240456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55491E88-1154-4414-99F7-B2183B155CFD}"/>
              </a:ext>
            </a:extLst>
          </p:cNvPr>
          <p:cNvSpPr/>
          <p:nvPr/>
        </p:nvSpPr>
        <p:spPr>
          <a:xfrm>
            <a:off x="3782366" y="3019284"/>
            <a:ext cx="151240" cy="1431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29B4C2FF-27FC-4325-BEC4-BA72EB02606A}"/>
              </a:ext>
            </a:extLst>
          </p:cNvPr>
          <p:cNvCxnSpPr/>
          <p:nvPr/>
        </p:nvCxnSpPr>
        <p:spPr>
          <a:xfrm>
            <a:off x="3976688" y="298198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E31E78F2-02BB-4F37-84D6-1B71CE334D42}"/>
              </a:ext>
            </a:extLst>
          </p:cNvPr>
          <p:cNvGrpSpPr/>
          <p:nvPr/>
        </p:nvGrpSpPr>
        <p:grpSpPr>
          <a:xfrm>
            <a:off x="3745273" y="2785052"/>
            <a:ext cx="225425" cy="225425"/>
            <a:chOff x="6510336" y="2924175"/>
            <a:chExt cx="225425" cy="225425"/>
          </a:xfrm>
        </p:grpSpPr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8AE0CB18-150E-43E2-B546-F8279BC5AA6C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0B05707E-EF06-4F79-B8FF-74DE18F022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Gleichschenkliges Dreieck 116">
            <a:extLst>
              <a:ext uri="{FF2B5EF4-FFF2-40B4-BE49-F238E27FC236}">
                <a16:creationId xmlns:a16="http://schemas.microsoft.com/office/drawing/2014/main" id="{BAE12D77-268E-4435-9192-B12D1155815E}"/>
              </a:ext>
            </a:extLst>
          </p:cNvPr>
          <p:cNvSpPr/>
          <p:nvPr/>
        </p:nvSpPr>
        <p:spPr>
          <a:xfrm>
            <a:off x="5148966" y="310026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8" name="Gleichschenkliges Dreieck 117">
            <a:extLst>
              <a:ext uri="{FF2B5EF4-FFF2-40B4-BE49-F238E27FC236}">
                <a16:creationId xmlns:a16="http://schemas.microsoft.com/office/drawing/2014/main" id="{F9D09F7A-7666-4222-BFEE-8FCDDEF003FD}"/>
              </a:ext>
            </a:extLst>
          </p:cNvPr>
          <p:cNvSpPr/>
          <p:nvPr/>
        </p:nvSpPr>
        <p:spPr>
          <a:xfrm>
            <a:off x="4860557" y="3075620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9" name="Gleichschenkliges Dreieck 118">
            <a:extLst>
              <a:ext uri="{FF2B5EF4-FFF2-40B4-BE49-F238E27FC236}">
                <a16:creationId xmlns:a16="http://schemas.microsoft.com/office/drawing/2014/main" id="{F0581408-D4C5-48E1-A2DE-5B853377A9B8}"/>
              </a:ext>
            </a:extLst>
          </p:cNvPr>
          <p:cNvSpPr/>
          <p:nvPr/>
        </p:nvSpPr>
        <p:spPr>
          <a:xfrm>
            <a:off x="4569551" y="304943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8B8A6356-4D6A-4C9B-8ACA-934C5B205688}"/>
              </a:ext>
            </a:extLst>
          </p:cNvPr>
          <p:cNvGrpSpPr/>
          <p:nvPr/>
        </p:nvGrpSpPr>
        <p:grpSpPr>
          <a:xfrm>
            <a:off x="5342882" y="3033255"/>
            <a:ext cx="225425" cy="225425"/>
            <a:chOff x="6510336" y="2924175"/>
            <a:chExt cx="225425" cy="225425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18A09F68-CFC4-4154-8600-BB71AAAE7460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574377B5-4ED0-4787-B663-58FDA13045B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B1E7BCBC-CCEB-48B2-A8B4-E3B0F4330883}"/>
              </a:ext>
            </a:extLst>
          </p:cNvPr>
          <p:cNvCxnSpPr/>
          <p:nvPr/>
        </p:nvCxnSpPr>
        <p:spPr>
          <a:xfrm>
            <a:off x="3252788" y="2903968"/>
            <a:ext cx="0" cy="2584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2ACDD8C7-BD5A-40C7-9F43-A45CF5B7D951}"/>
              </a:ext>
            </a:extLst>
          </p:cNvPr>
          <p:cNvGrpSpPr/>
          <p:nvPr/>
        </p:nvGrpSpPr>
        <p:grpSpPr>
          <a:xfrm>
            <a:off x="3003132" y="2799390"/>
            <a:ext cx="223679" cy="188595"/>
            <a:chOff x="5784338" y="2724476"/>
            <a:chExt cx="223679" cy="188595"/>
          </a:xfrm>
        </p:grpSpPr>
        <p:sp>
          <p:nvSpPr>
            <p:cNvPr id="125" name="Gleichschenkliges Dreieck 124">
              <a:extLst>
                <a:ext uri="{FF2B5EF4-FFF2-40B4-BE49-F238E27FC236}">
                  <a16:creationId xmlns:a16="http://schemas.microsoft.com/office/drawing/2014/main" id="{D905801E-7F88-4B66-ACFD-C67B11846DD0}"/>
                </a:ext>
              </a:extLst>
            </p:cNvPr>
            <p:cNvSpPr/>
            <p:nvPr/>
          </p:nvSpPr>
          <p:spPr>
            <a:xfrm>
              <a:off x="5784338" y="2724476"/>
              <a:ext cx="223679" cy="14756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B59DDFFA-54BA-4051-A927-593A25476DFC}"/>
                </a:ext>
              </a:extLst>
            </p:cNvPr>
            <p:cNvCxnSpPr/>
            <p:nvPr/>
          </p:nvCxnSpPr>
          <p:spPr>
            <a:xfrm>
              <a:off x="5784338" y="2913071"/>
              <a:ext cx="223679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Freihandform: Form 126">
            <a:extLst>
              <a:ext uri="{FF2B5EF4-FFF2-40B4-BE49-F238E27FC236}">
                <a16:creationId xmlns:a16="http://schemas.microsoft.com/office/drawing/2014/main" id="{FBC43079-5C5D-491A-832D-0C3810848C7D}"/>
              </a:ext>
            </a:extLst>
          </p:cNvPr>
          <p:cNvSpPr/>
          <p:nvPr/>
        </p:nvSpPr>
        <p:spPr>
          <a:xfrm>
            <a:off x="1684582" y="3344553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8951FEC9-0978-4572-A9DB-CDC2907B91C3}"/>
              </a:ext>
            </a:extLst>
          </p:cNvPr>
          <p:cNvGrpSpPr/>
          <p:nvPr/>
        </p:nvGrpSpPr>
        <p:grpSpPr>
          <a:xfrm>
            <a:off x="1766467" y="3105289"/>
            <a:ext cx="225425" cy="225425"/>
            <a:chOff x="6510336" y="2924175"/>
            <a:chExt cx="225425" cy="225425"/>
          </a:xfrm>
        </p:grpSpPr>
        <p:cxnSp>
          <p:nvCxnSpPr>
            <p:cNvPr id="129" name="Gerader Verbinder 128">
              <a:extLst>
                <a:ext uri="{FF2B5EF4-FFF2-40B4-BE49-F238E27FC236}">
                  <a16:creationId xmlns:a16="http://schemas.microsoft.com/office/drawing/2014/main" id="{E4F63AF2-092D-430E-8FD3-AA5DF8419AB5}"/>
                </a:ext>
              </a:extLst>
            </p:cNvPr>
            <p:cNvCxnSpPr/>
            <p:nvPr/>
          </p:nvCxnSpPr>
          <p:spPr>
            <a:xfrm>
              <a:off x="6623050" y="2924175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r Verbinder 129">
              <a:extLst>
                <a:ext uri="{FF2B5EF4-FFF2-40B4-BE49-F238E27FC236}">
                  <a16:creationId xmlns:a16="http://schemas.microsoft.com/office/drawing/2014/main" id="{ABCD9D1A-719F-41D0-AA20-6F34CC988F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3049" y="2920099"/>
              <a:ext cx="0" cy="2254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Gleichschenkliges Dreieck 130">
            <a:extLst>
              <a:ext uri="{FF2B5EF4-FFF2-40B4-BE49-F238E27FC236}">
                <a16:creationId xmlns:a16="http://schemas.microsoft.com/office/drawing/2014/main" id="{69F3ADCA-03EE-417C-BBE7-7DE8A4649348}"/>
              </a:ext>
            </a:extLst>
          </p:cNvPr>
          <p:cNvSpPr/>
          <p:nvPr/>
        </p:nvSpPr>
        <p:spPr>
          <a:xfrm>
            <a:off x="1824253" y="3252001"/>
            <a:ext cx="223679" cy="14756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DD25B5-C3B6-4BB6-9486-1DA67C2C41E4}"/>
              </a:ext>
            </a:extLst>
          </p:cNvPr>
          <p:cNvSpPr txBox="1"/>
          <p:nvPr/>
        </p:nvSpPr>
        <p:spPr>
          <a:xfrm>
            <a:off x="3114971" y="5653718"/>
            <a:ext cx="568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Alle gefundenen Spuren am </a:t>
            </a:r>
            <a:r>
              <a:rPr lang="de-CH" b="1" dirty="0" err="1"/>
              <a:t>Haslibach</a:t>
            </a:r>
            <a:r>
              <a:rPr lang="de-CH" b="1" dirty="0"/>
              <a:t> vom 24. März 2021</a:t>
            </a:r>
          </a:p>
        </p:txBody>
      </p:sp>
    </p:spTree>
    <p:extLst>
      <p:ext uri="{BB962C8B-B14F-4D97-AF65-F5344CB8AC3E}">
        <p14:creationId xmlns:p14="http://schemas.microsoft.com/office/powerpoint/2010/main" val="2011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F7FB2B3-5BF1-4568-AB96-9DC89D09C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47" y="1020588"/>
            <a:ext cx="7756381" cy="548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FCF89CC-7AF4-4430-BC56-1C18DAFB4C71}"/>
              </a:ext>
            </a:extLst>
          </p:cNvPr>
          <p:cNvSpPr txBox="1"/>
          <p:nvPr/>
        </p:nvSpPr>
        <p:spPr>
          <a:xfrm>
            <a:off x="8521866" y="938808"/>
            <a:ext cx="35253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- Alle Informationen im Karten-Kopf</a:t>
            </a:r>
            <a:br>
              <a:rPr lang="de-CH" dirty="0"/>
            </a:br>
            <a:r>
              <a:rPr lang="de-CH" dirty="0"/>
              <a:t>  eingetragen?</a:t>
            </a:r>
          </a:p>
          <a:p>
            <a:r>
              <a:rPr lang="de-CH" dirty="0"/>
              <a:t>- Alle Spuren eingezeichnet? </a:t>
            </a:r>
          </a:p>
          <a:p>
            <a:r>
              <a:rPr lang="de-CH" dirty="0"/>
              <a:t>- Mit Leuchtstift kartierte Gewässer</a:t>
            </a:r>
          </a:p>
          <a:p>
            <a:r>
              <a:rPr lang="de-CH" dirty="0"/>
              <a:t>  markiert?</a:t>
            </a:r>
          </a:p>
          <a:p>
            <a:endParaRPr lang="de-CH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4D3B9C5C-C09C-41DE-BBBA-F6DBD92D1483}"/>
              </a:ext>
            </a:extLst>
          </p:cNvPr>
          <p:cNvCxnSpPr>
            <a:cxnSpLocks/>
          </p:cNvCxnSpPr>
          <p:nvPr/>
        </p:nvCxnSpPr>
        <p:spPr>
          <a:xfrm flipH="1">
            <a:off x="4827270" y="1741170"/>
            <a:ext cx="26670" cy="211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79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>
            <a:extLst>
              <a:ext uri="{FF2B5EF4-FFF2-40B4-BE49-F238E27FC236}">
                <a16:creationId xmlns:a16="http://schemas.microsoft.com/office/drawing/2014/main" id="{3870715E-7965-458B-89D4-3FA08BFAB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2797F78-C6BC-4031-AB18-201D928E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5" name="Picture 6" descr="Biberfachstelle">
            <a:extLst>
              <a:ext uri="{FF2B5EF4-FFF2-40B4-BE49-F238E27FC236}">
                <a16:creationId xmlns:a16="http://schemas.microsoft.com/office/drawing/2014/main" id="{B1FE9501-0883-4754-B549-0B87FE89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Biberfachstelle\Logos\Info Fauna_CSCF.gif">
            <a:extLst>
              <a:ext uri="{FF2B5EF4-FFF2-40B4-BE49-F238E27FC236}">
                <a16:creationId xmlns:a16="http://schemas.microsoft.com/office/drawing/2014/main" id="{140F2079-89E9-4E1B-8676-0726261C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3679C3D-796C-4A97-BDD9-6E23CCD7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D5E3DEE8-BE36-458F-86DC-2E8B5A0AE718}"/>
              </a:ext>
            </a:extLst>
          </p:cNvPr>
          <p:cNvSpPr/>
          <p:nvPr/>
        </p:nvSpPr>
        <p:spPr>
          <a:xfrm>
            <a:off x="403860" y="3024110"/>
            <a:ext cx="11490960" cy="945910"/>
          </a:xfrm>
          <a:custGeom>
            <a:avLst/>
            <a:gdLst>
              <a:gd name="connsiteX0" fmla="*/ 11490960 w 11490960"/>
              <a:gd name="connsiteY0" fmla="*/ 404890 h 945910"/>
              <a:gd name="connsiteX1" fmla="*/ 10988040 w 11490960"/>
              <a:gd name="connsiteY1" fmla="*/ 138190 h 945910"/>
              <a:gd name="connsiteX2" fmla="*/ 10218420 w 11490960"/>
              <a:gd name="connsiteY2" fmla="*/ 130570 h 945910"/>
              <a:gd name="connsiteX3" fmla="*/ 9433560 w 11490960"/>
              <a:gd name="connsiteY3" fmla="*/ 153430 h 945910"/>
              <a:gd name="connsiteX4" fmla="*/ 8252460 w 11490960"/>
              <a:gd name="connsiteY4" fmla="*/ 260110 h 945910"/>
              <a:gd name="connsiteX5" fmla="*/ 7208520 w 11490960"/>
              <a:gd name="connsiteY5" fmla="*/ 321070 h 945910"/>
              <a:gd name="connsiteX6" fmla="*/ 5753100 w 11490960"/>
              <a:gd name="connsiteY6" fmla="*/ 382030 h 945910"/>
              <a:gd name="connsiteX7" fmla="*/ 4244340 w 11490960"/>
              <a:gd name="connsiteY7" fmla="*/ 214390 h 945910"/>
              <a:gd name="connsiteX8" fmla="*/ 3162300 w 11490960"/>
              <a:gd name="connsiteY8" fmla="*/ 115330 h 945910"/>
              <a:gd name="connsiteX9" fmla="*/ 2392680 w 11490960"/>
              <a:gd name="connsiteY9" fmla="*/ 23890 h 945910"/>
              <a:gd name="connsiteX10" fmla="*/ 723900 w 11490960"/>
              <a:gd name="connsiteY10" fmla="*/ 587770 h 945910"/>
              <a:gd name="connsiteX11" fmla="*/ 0 w 11490960"/>
              <a:gd name="connsiteY11" fmla="*/ 945910 h 9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90960" h="945910">
                <a:moveTo>
                  <a:pt x="11490960" y="404890"/>
                </a:moveTo>
                <a:cubicBezTo>
                  <a:pt x="11345545" y="294400"/>
                  <a:pt x="11200130" y="183910"/>
                  <a:pt x="10988040" y="138190"/>
                </a:cubicBezTo>
                <a:cubicBezTo>
                  <a:pt x="10775950" y="92470"/>
                  <a:pt x="10477500" y="128030"/>
                  <a:pt x="10218420" y="130570"/>
                </a:cubicBezTo>
                <a:cubicBezTo>
                  <a:pt x="9959340" y="133110"/>
                  <a:pt x="9761220" y="131840"/>
                  <a:pt x="9433560" y="153430"/>
                </a:cubicBezTo>
                <a:cubicBezTo>
                  <a:pt x="9105900" y="175020"/>
                  <a:pt x="8623300" y="232170"/>
                  <a:pt x="8252460" y="260110"/>
                </a:cubicBezTo>
                <a:cubicBezTo>
                  <a:pt x="7881620" y="288050"/>
                  <a:pt x="7208520" y="321070"/>
                  <a:pt x="7208520" y="321070"/>
                </a:cubicBezTo>
                <a:cubicBezTo>
                  <a:pt x="6791960" y="341390"/>
                  <a:pt x="6247130" y="399810"/>
                  <a:pt x="5753100" y="382030"/>
                </a:cubicBezTo>
                <a:cubicBezTo>
                  <a:pt x="5259070" y="364250"/>
                  <a:pt x="4676140" y="258840"/>
                  <a:pt x="4244340" y="214390"/>
                </a:cubicBezTo>
                <a:cubicBezTo>
                  <a:pt x="3812540" y="169940"/>
                  <a:pt x="3470910" y="147080"/>
                  <a:pt x="3162300" y="115330"/>
                </a:cubicBezTo>
                <a:cubicBezTo>
                  <a:pt x="2853690" y="83580"/>
                  <a:pt x="2799080" y="-54850"/>
                  <a:pt x="2392680" y="23890"/>
                </a:cubicBezTo>
                <a:cubicBezTo>
                  <a:pt x="1986280" y="102630"/>
                  <a:pt x="1122680" y="434100"/>
                  <a:pt x="723900" y="587770"/>
                </a:cubicBezTo>
                <a:cubicBezTo>
                  <a:pt x="325120" y="741440"/>
                  <a:pt x="162560" y="843675"/>
                  <a:pt x="0" y="94591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43012FD-A510-4F23-8DE0-C619988FA9EA}"/>
              </a:ext>
            </a:extLst>
          </p:cNvPr>
          <p:cNvSpPr txBox="1"/>
          <p:nvPr/>
        </p:nvSpPr>
        <p:spPr>
          <a:xfrm>
            <a:off x="0" y="595376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/>
              <a:t>Wir kartieren hier gegen die Fliessrichtung vom </a:t>
            </a:r>
            <a:r>
              <a:rPr lang="de-CH" sz="2000" b="1" dirty="0" err="1"/>
              <a:t>Niederriedstause</a:t>
            </a:r>
            <a:r>
              <a:rPr lang="de-CH" sz="2000" b="1" dirty="0"/>
              <a:t> her </a:t>
            </a:r>
          </a:p>
        </p:txBody>
      </p:sp>
    </p:spTree>
    <p:extLst>
      <p:ext uri="{BB962C8B-B14F-4D97-AF65-F5344CB8AC3E}">
        <p14:creationId xmlns:p14="http://schemas.microsoft.com/office/powerpoint/2010/main" val="41335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>
            <a:extLst>
              <a:ext uri="{FF2B5EF4-FFF2-40B4-BE49-F238E27FC236}">
                <a16:creationId xmlns:a16="http://schemas.microsoft.com/office/drawing/2014/main" id="{3870715E-7965-458B-89D4-3FA08BFAB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2797F78-C6BC-4031-AB18-201D928E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5" name="Picture 6" descr="Biberfachstelle">
            <a:extLst>
              <a:ext uri="{FF2B5EF4-FFF2-40B4-BE49-F238E27FC236}">
                <a16:creationId xmlns:a16="http://schemas.microsoft.com/office/drawing/2014/main" id="{B1FE9501-0883-4754-B549-0B87FE89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Biberfachstelle\Logos\Info Fauna_CSCF.gif">
            <a:extLst>
              <a:ext uri="{FF2B5EF4-FFF2-40B4-BE49-F238E27FC236}">
                <a16:creationId xmlns:a16="http://schemas.microsoft.com/office/drawing/2014/main" id="{140F2079-89E9-4E1B-8676-0726261C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3679C3D-796C-4A97-BDD9-6E23CCD7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1DBC54C-8036-4882-9817-099EE9A8AE06}"/>
              </a:ext>
            </a:extLst>
          </p:cNvPr>
          <p:cNvSpPr txBox="1"/>
          <p:nvPr/>
        </p:nvSpPr>
        <p:spPr>
          <a:xfrm>
            <a:off x="2811507" y="5948001"/>
            <a:ext cx="749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/>
              <a:t>Keine Biberspuren vom Niederriedstausee bis ca. 200 m in den Wald </a:t>
            </a:r>
          </a:p>
        </p:txBody>
      </p:sp>
    </p:spTree>
    <p:extLst>
      <p:ext uri="{BB962C8B-B14F-4D97-AF65-F5344CB8AC3E}">
        <p14:creationId xmlns:p14="http://schemas.microsoft.com/office/powerpoint/2010/main" val="250232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>
            <a:extLst>
              <a:ext uri="{FF2B5EF4-FFF2-40B4-BE49-F238E27FC236}">
                <a16:creationId xmlns:a16="http://schemas.microsoft.com/office/drawing/2014/main" id="{3870715E-7965-458B-89D4-3FA08BFAB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2797F78-C6BC-4031-AB18-201D928E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5" name="Picture 6" descr="Biberfachstelle">
            <a:extLst>
              <a:ext uri="{FF2B5EF4-FFF2-40B4-BE49-F238E27FC236}">
                <a16:creationId xmlns:a16="http://schemas.microsoft.com/office/drawing/2014/main" id="{B1FE9501-0883-4754-B549-0B87FE89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Biberfachstelle\Logos\Info Fauna_CSCF.gif">
            <a:extLst>
              <a:ext uri="{FF2B5EF4-FFF2-40B4-BE49-F238E27FC236}">
                <a16:creationId xmlns:a16="http://schemas.microsoft.com/office/drawing/2014/main" id="{140F2079-89E9-4E1B-8676-0726261C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3679C3D-796C-4A97-BDD9-6E23CCD7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47933EA-B4B8-417F-BEF6-A9EA738F7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16" y="1604866"/>
            <a:ext cx="7598496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E524AF2-D887-438E-AA1D-55A8C1215ABB}"/>
              </a:ext>
            </a:extLst>
          </p:cNvPr>
          <p:cNvCxnSpPr>
            <a:cxnSpLocks/>
          </p:cNvCxnSpPr>
          <p:nvPr/>
        </p:nvCxnSpPr>
        <p:spPr>
          <a:xfrm>
            <a:off x="8440830" y="1604866"/>
            <a:ext cx="2096201" cy="144243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3FBEB45-E1C0-4632-AD51-930981A22350}"/>
              </a:ext>
            </a:extLst>
          </p:cNvPr>
          <p:cNvCxnSpPr>
            <a:cxnSpLocks/>
          </p:cNvCxnSpPr>
          <p:nvPr/>
        </p:nvCxnSpPr>
        <p:spPr>
          <a:xfrm flipV="1">
            <a:off x="8448184" y="3243243"/>
            <a:ext cx="2088847" cy="340162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891CB552-4FD4-4885-A523-8C41856522DD}"/>
              </a:ext>
            </a:extLst>
          </p:cNvPr>
          <p:cNvSpPr txBox="1"/>
          <p:nvPr/>
        </p:nvSpPr>
        <p:spPr>
          <a:xfrm>
            <a:off x="9669761" y="5747863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1. Damm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F4624E5-4AA1-4F98-B819-354E44CCC927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C6F64652-2516-4E28-A237-1A527E55D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037563" y="5665414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13C090-731F-40EE-A70C-14AA7ABD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46" y="1398565"/>
            <a:ext cx="10671838" cy="404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92DDDACF-43AE-4C8E-B8CF-88C103CDE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B2D8832-F53D-4A9D-AB64-0E3C83C9D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8" name="Picture 6" descr="Biberfachstelle">
            <a:extLst>
              <a:ext uri="{FF2B5EF4-FFF2-40B4-BE49-F238E27FC236}">
                <a16:creationId xmlns:a16="http://schemas.microsoft.com/office/drawing/2014/main" id="{0A118D12-1C32-42B2-82A8-4E8DB1B9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Biberfachstelle\Logos\Info Fauna_CSCF.gif">
            <a:extLst>
              <a:ext uri="{FF2B5EF4-FFF2-40B4-BE49-F238E27FC236}">
                <a16:creationId xmlns:a16="http://schemas.microsoft.com/office/drawing/2014/main" id="{EF017CB6-1641-4075-A0FA-A6EE9F23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9DB840B-4014-47DC-8E88-E818E6E7BBC7}"/>
              </a:ext>
            </a:extLst>
          </p:cNvPr>
          <p:cNvSpPr/>
          <p:nvPr/>
        </p:nvSpPr>
        <p:spPr>
          <a:xfrm>
            <a:off x="998376" y="3647767"/>
            <a:ext cx="10039738" cy="31561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616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C7BA57-7B09-4FEC-B6C2-A4751732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4" y="1915201"/>
            <a:ext cx="11681918" cy="3165831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6DEC6C1-193B-468B-A22F-6B5E2282A5CB}"/>
              </a:ext>
            </a:extLst>
          </p:cNvPr>
          <p:cNvSpPr/>
          <p:nvPr/>
        </p:nvSpPr>
        <p:spPr>
          <a:xfrm>
            <a:off x="10203069" y="306578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88CED62-9718-4A1E-BFEC-C8B369DF3631}"/>
              </a:ext>
            </a:extLst>
          </p:cNvPr>
          <p:cNvSpPr/>
          <p:nvPr/>
        </p:nvSpPr>
        <p:spPr>
          <a:xfrm>
            <a:off x="10492855" y="3056540"/>
            <a:ext cx="126359" cy="177463"/>
          </a:xfrm>
          <a:custGeom>
            <a:avLst/>
            <a:gdLst>
              <a:gd name="connsiteX0" fmla="*/ 0 w 419303"/>
              <a:gd name="connsiteY0" fmla="*/ 8557 h 515722"/>
              <a:gd name="connsiteX1" fmla="*/ 201930 w 419303"/>
              <a:gd name="connsiteY1" fmla="*/ 4747 h 515722"/>
              <a:gd name="connsiteX2" fmla="*/ 346710 w 419303"/>
              <a:gd name="connsiteY2" fmla="*/ 65707 h 515722"/>
              <a:gd name="connsiteX3" fmla="*/ 401955 w 419303"/>
              <a:gd name="connsiteY3" fmla="*/ 145717 h 515722"/>
              <a:gd name="connsiteX4" fmla="*/ 419100 w 419303"/>
              <a:gd name="connsiteY4" fmla="*/ 229537 h 515722"/>
              <a:gd name="connsiteX5" fmla="*/ 405765 w 419303"/>
              <a:gd name="connsiteY5" fmla="*/ 338122 h 515722"/>
              <a:gd name="connsiteX6" fmla="*/ 335280 w 419303"/>
              <a:gd name="connsiteY6" fmla="*/ 450517 h 515722"/>
              <a:gd name="connsiteX7" fmla="*/ 165735 w 419303"/>
              <a:gd name="connsiteY7" fmla="*/ 507667 h 515722"/>
              <a:gd name="connsiteX8" fmla="*/ 30480 w 419303"/>
              <a:gd name="connsiteY8" fmla="*/ 515287 h 515722"/>
              <a:gd name="connsiteX9" fmla="*/ 30480 w 419303"/>
              <a:gd name="connsiteY9" fmla="*/ 515287 h 51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303" h="515722">
                <a:moveTo>
                  <a:pt x="0" y="8557"/>
                </a:moveTo>
                <a:cubicBezTo>
                  <a:pt x="72072" y="1889"/>
                  <a:pt x="144145" y="-4778"/>
                  <a:pt x="201930" y="4747"/>
                </a:cubicBezTo>
                <a:cubicBezTo>
                  <a:pt x="259715" y="14272"/>
                  <a:pt x="313373" y="42212"/>
                  <a:pt x="346710" y="65707"/>
                </a:cubicBezTo>
                <a:cubicBezTo>
                  <a:pt x="380047" y="89202"/>
                  <a:pt x="389890" y="118412"/>
                  <a:pt x="401955" y="145717"/>
                </a:cubicBezTo>
                <a:cubicBezTo>
                  <a:pt x="414020" y="173022"/>
                  <a:pt x="418465" y="197470"/>
                  <a:pt x="419100" y="229537"/>
                </a:cubicBezTo>
                <a:cubicBezTo>
                  <a:pt x="419735" y="261604"/>
                  <a:pt x="419735" y="301292"/>
                  <a:pt x="405765" y="338122"/>
                </a:cubicBezTo>
                <a:cubicBezTo>
                  <a:pt x="391795" y="374952"/>
                  <a:pt x="375285" y="422260"/>
                  <a:pt x="335280" y="450517"/>
                </a:cubicBezTo>
                <a:cubicBezTo>
                  <a:pt x="295275" y="478774"/>
                  <a:pt x="216535" y="496872"/>
                  <a:pt x="165735" y="507667"/>
                </a:cubicBezTo>
                <a:cubicBezTo>
                  <a:pt x="114935" y="518462"/>
                  <a:pt x="30480" y="515287"/>
                  <a:pt x="30480" y="515287"/>
                </a:cubicBezTo>
                <a:lnTo>
                  <a:pt x="30480" y="515287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7DE5B1-AC72-4102-B333-99AF5B48B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56" y="1604867"/>
            <a:ext cx="7565874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279ACC9-A154-4E94-B173-1170602D18FB}"/>
              </a:ext>
            </a:extLst>
          </p:cNvPr>
          <p:cNvCxnSpPr>
            <a:cxnSpLocks/>
          </p:cNvCxnSpPr>
          <p:nvPr/>
        </p:nvCxnSpPr>
        <p:spPr>
          <a:xfrm>
            <a:off x="8440830" y="1604866"/>
            <a:ext cx="1825418" cy="144243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2F01F10-4F38-49A8-9D27-62599D27EC3A}"/>
              </a:ext>
            </a:extLst>
          </p:cNvPr>
          <p:cNvCxnSpPr>
            <a:cxnSpLocks/>
          </p:cNvCxnSpPr>
          <p:nvPr/>
        </p:nvCxnSpPr>
        <p:spPr>
          <a:xfrm flipV="1">
            <a:off x="8448184" y="3261723"/>
            <a:ext cx="1818064" cy="338314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FC736E3-774D-4AF6-90D8-7D8EFD364FD2}"/>
              </a:ext>
            </a:extLst>
          </p:cNvPr>
          <p:cNvSpPr txBox="1"/>
          <p:nvPr/>
        </p:nvSpPr>
        <p:spPr>
          <a:xfrm>
            <a:off x="9669761" y="5747863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2. Damm</a:t>
            </a:r>
          </a:p>
        </p:txBody>
      </p:sp>
      <p:pic>
        <p:nvPicPr>
          <p:cNvPr id="16" name="Picture 2" descr="Einfache Symbol Silhouette, kleine ... | Stock-Vektor | Colourbox">
            <a:extLst>
              <a:ext uri="{FF2B5EF4-FFF2-40B4-BE49-F238E27FC236}">
                <a16:creationId xmlns:a16="http://schemas.microsoft.com/office/drawing/2014/main" id="{0E5EAB67-DDC7-498E-A23B-0BBD113D7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164" r="10782" b="17072"/>
          <a:stretch/>
        </p:blipFill>
        <p:spPr bwMode="auto">
          <a:xfrm>
            <a:off x="11037563" y="5665414"/>
            <a:ext cx="971351" cy="7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>
            <a:extLst>
              <a:ext uri="{FF2B5EF4-FFF2-40B4-BE49-F238E27FC236}">
                <a16:creationId xmlns:a16="http://schemas.microsoft.com/office/drawing/2014/main" id="{C9518E62-4B63-4C28-9492-73F9A43D6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747" y="740805"/>
            <a:ext cx="10671838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54EF000-B2F2-4893-A773-B716E87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1" y="354990"/>
            <a:ext cx="3632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sz="2000" b="1" dirty="0"/>
              <a:t>Kartierung </a:t>
            </a:r>
            <a:r>
              <a:rPr lang="de-CH" sz="2000" b="1" dirty="0" err="1"/>
              <a:t>Haslibach</a:t>
            </a:r>
            <a:r>
              <a:rPr lang="de-CH" sz="2000" b="1" dirty="0"/>
              <a:t> im </a:t>
            </a:r>
            <a:r>
              <a:rPr lang="de-CH" sz="2000" b="1" dirty="0" err="1"/>
              <a:t>Kt</a:t>
            </a:r>
            <a:r>
              <a:rPr lang="de-CH" sz="2000" b="1" dirty="0"/>
              <a:t>. Bern</a:t>
            </a:r>
          </a:p>
        </p:txBody>
      </p:sp>
      <p:pic>
        <p:nvPicPr>
          <p:cNvPr id="19" name="Picture 6" descr="Biberfachstelle">
            <a:extLst>
              <a:ext uri="{FF2B5EF4-FFF2-40B4-BE49-F238E27FC236}">
                <a16:creationId xmlns:a16="http://schemas.microsoft.com/office/drawing/2014/main" id="{B6C5BC5B-A9BB-4DB8-A285-9468A0D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3447" y="451064"/>
            <a:ext cx="7191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Biberfachstelle\Logos\Info Fauna_CSCF.gif">
            <a:extLst>
              <a:ext uri="{FF2B5EF4-FFF2-40B4-BE49-F238E27FC236}">
                <a16:creationId xmlns:a16="http://schemas.microsoft.com/office/drawing/2014/main" id="{7796766F-E6E8-4D30-B134-F673C8CC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10" y="332656"/>
            <a:ext cx="438996" cy="3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F3B6D34-B37A-4883-B374-F767B519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46" y="1632638"/>
            <a:ext cx="10642343" cy="4129738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BFE0F44-F8A1-4E33-8E0F-A71671BC99EE}"/>
              </a:ext>
            </a:extLst>
          </p:cNvPr>
          <p:cNvSpPr/>
          <p:nvPr/>
        </p:nvSpPr>
        <p:spPr>
          <a:xfrm>
            <a:off x="996797" y="4161358"/>
            <a:ext cx="9976003" cy="31561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8122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Breitbild</PresentationFormat>
  <Paragraphs>81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ANGST Christof</dc:creator>
  <cp:lastModifiedBy>ANGST Christof</cp:lastModifiedBy>
  <cp:revision>86</cp:revision>
  <dcterms:created xsi:type="dcterms:W3CDTF">2021-06-09T09:11:38Z</dcterms:created>
  <dcterms:modified xsi:type="dcterms:W3CDTF">2021-06-29T14:29:23Z</dcterms:modified>
</cp:coreProperties>
</file>